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sldIdLst>
    <p:sldId id="281" r:id="rId5"/>
    <p:sldId id="257" r:id="rId6"/>
    <p:sldId id="292" r:id="rId7"/>
    <p:sldId id="258" r:id="rId8"/>
    <p:sldId id="282" r:id="rId9"/>
    <p:sldId id="283" r:id="rId10"/>
    <p:sldId id="284" r:id="rId11"/>
    <p:sldId id="293" r:id="rId12"/>
    <p:sldId id="296" r:id="rId13"/>
    <p:sldId id="295" r:id="rId14"/>
    <p:sldId id="294" r:id="rId15"/>
    <p:sldId id="291" r:id="rId16"/>
    <p:sldId id="286" r:id="rId17"/>
    <p:sldId id="287" r:id="rId18"/>
    <p:sldId id="288" r:id="rId19"/>
    <p:sldId id="289" r:id="rId20"/>
    <p:sldId id="290" r:id="rId21"/>
    <p:sldId id="301" r:id="rId22"/>
    <p:sldId id="297" r:id="rId23"/>
    <p:sldId id="302" r:id="rId24"/>
    <p:sldId id="298" r:id="rId25"/>
    <p:sldId id="303" r:id="rId26"/>
    <p:sldId id="299" r:id="rId27"/>
    <p:sldId id="304" r:id="rId28"/>
    <p:sldId id="305" r:id="rId29"/>
    <p:sldId id="280"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91AD31-FC5A-DE2A-E56A-88B11667B29B}" name="Sarah Bowie" initials="SB" userId="S::Sarah.Bowie@mhfaengland.org::bf843030-dc3a-4aa6-a8ca-f0d16032ed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534"/>
    <a:srgbClr val="62A634"/>
    <a:srgbClr val="66AC36"/>
    <a:srgbClr val="B0CE42"/>
    <a:srgbClr val="68AF37"/>
    <a:srgbClr val="7FC43A"/>
    <a:srgbClr val="2D8E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B48B6D-76A3-6CF5-087F-E33811A274ED}" v="4" dt="2024-01-09T15:03:47.891"/>
    <p1510:client id="{5722F205-E6BD-1483-138E-509856994EFB}" v="12" dt="2024-01-09T14:40:41.224"/>
    <p1510:client id="{675F1EF3-602C-46C2-D42B-329C75127FC9}" v="30" dt="2024-01-09T14:29:22.372"/>
    <p1510:client id="{7D78CA1C-9231-4A0F-8B07-A7CDFEEB268B}" v="17" dt="2024-01-09T14:15:03.287"/>
    <p1510:client id="{996A83BE-3C07-4BA7-9929-0C5C5787BA87}" v="4" dt="2024-01-09T15:07:18.689"/>
    <p1510:client id="{BA642C12-E87F-43AC-BAD1-F995B9E13444}" v="264" dt="2024-01-09T11:30:06.338"/>
    <p1510:client id="{EC5BAD77-433C-4CEA-9115-501444C4F61E}" v="231" dt="2024-01-09T15:29:22.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7233A2-2184-493C-9519-498759DFAB4B}" type="datetimeFigureOut">
              <a:rPr lang="en-GB" smtClean="0"/>
              <a:t>09/01/2024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4E9C33-5297-4B39-961C-9508D6D4D952}" type="slidenum">
              <a:rPr lang="en-GB" smtClean="0"/>
              <a:t>‹#›</a:t>
            </a:fld>
            <a:endParaRPr lang="en-GB"/>
          </a:p>
        </p:txBody>
      </p:sp>
    </p:spTree>
    <p:extLst>
      <p:ext uri="{BB962C8B-B14F-4D97-AF65-F5344CB8AC3E}">
        <p14:creationId xmlns:p14="http://schemas.microsoft.com/office/powerpoint/2010/main" val="4051086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v1">
    <p:bg>
      <p:bgPr>
        <a:solidFill>
          <a:schemeClr val="bg1"/>
        </a:solidFill>
        <a:effectLst/>
      </p:bgPr>
    </p:bg>
    <p:spTree>
      <p:nvGrpSpPr>
        <p:cNvPr id="1" name=""/>
        <p:cNvGrpSpPr/>
        <p:nvPr/>
      </p:nvGrpSpPr>
      <p:grpSpPr>
        <a:xfrm>
          <a:off x="0" y="0"/>
          <a:ext cx="0" cy="0"/>
          <a:chOff x="0" y="0"/>
          <a:chExt cx="0" cy="0"/>
        </a:xfrm>
      </p:grpSpPr>
      <p:pic>
        <p:nvPicPr>
          <p:cNvPr id="6" name="Picture 5" descr="A green rectangular object with small lines&#10;&#10;Description automatically generated">
            <a:extLst>
              <a:ext uri="{FF2B5EF4-FFF2-40B4-BE49-F238E27FC236}">
                <a16:creationId xmlns:a16="http://schemas.microsoft.com/office/drawing/2014/main" id="{C6A79139-5509-DA82-6B45-48D34C86FA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grpSp>
        <p:nvGrpSpPr>
          <p:cNvPr id="2" name="Group 1">
            <a:extLst>
              <a:ext uri="{FF2B5EF4-FFF2-40B4-BE49-F238E27FC236}">
                <a16:creationId xmlns:a16="http://schemas.microsoft.com/office/drawing/2014/main" id="{2C09104D-27EB-3687-9223-5B9E443B4E7C}"/>
              </a:ext>
            </a:extLst>
          </p:cNvPr>
          <p:cNvGrpSpPr/>
          <p:nvPr userDrawn="1"/>
        </p:nvGrpSpPr>
        <p:grpSpPr>
          <a:xfrm>
            <a:off x="-2722" y="0"/>
            <a:ext cx="12172411" cy="6858000"/>
            <a:chOff x="-2722" y="0"/>
            <a:chExt cx="12172411" cy="6858000"/>
          </a:xfrm>
        </p:grpSpPr>
        <p:cxnSp>
          <p:nvCxnSpPr>
            <p:cNvPr id="3" name="Straight Connector 2">
              <a:extLst>
                <a:ext uri="{FF2B5EF4-FFF2-40B4-BE49-F238E27FC236}">
                  <a16:creationId xmlns:a16="http://schemas.microsoft.com/office/drawing/2014/main" id="{FFFDB5F0-ED52-F32A-3EB6-D30E8ECC8314}"/>
                </a:ext>
              </a:extLst>
            </p:cNvPr>
            <p:cNvCxnSpPr>
              <a:cxnSpLocks/>
            </p:cNvCxnSpPr>
            <p:nvPr userDrawn="1"/>
          </p:nvCxnSpPr>
          <p:spPr>
            <a:xfrm>
              <a:off x="90375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A186878-8BEB-C14F-260B-4B671A53DBF1}"/>
                </a:ext>
              </a:extLst>
            </p:cNvPr>
            <p:cNvCxnSpPr>
              <a:cxnSpLocks/>
            </p:cNvCxnSpPr>
            <p:nvPr userDrawn="1"/>
          </p:nvCxnSpPr>
          <p:spPr>
            <a:xfrm>
              <a:off x="1802599"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74505DF-255B-D001-8587-4A4FB3AA33B5}"/>
                </a:ext>
              </a:extLst>
            </p:cNvPr>
            <p:cNvCxnSpPr>
              <a:cxnSpLocks/>
            </p:cNvCxnSpPr>
            <p:nvPr userDrawn="1"/>
          </p:nvCxnSpPr>
          <p:spPr>
            <a:xfrm>
              <a:off x="2701441"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55E67B7-4D6B-F644-739E-5046FE85A86F}"/>
                </a:ext>
              </a:extLst>
            </p:cNvPr>
            <p:cNvCxnSpPr>
              <a:cxnSpLocks/>
            </p:cNvCxnSpPr>
            <p:nvPr userDrawn="1"/>
          </p:nvCxnSpPr>
          <p:spPr>
            <a:xfrm>
              <a:off x="3600283"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A89C77-47D4-7740-7571-9D53C6C70DD3}"/>
                </a:ext>
              </a:extLst>
            </p:cNvPr>
            <p:cNvCxnSpPr>
              <a:cxnSpLocks/>
            </p:cNvCxnSpPr>
            <p:nvPr userDrawn="1"/>
          </p:nvCxnSpPr>
          <p:spPr>
            <a:xfrm>
              <a:off x="4499125"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97EC84F-1670-DDFB-BE83-6B504E48A8FE}"/>
                </a:ext>
              </a:extLst>
            </p:cNvPr>
            <p:cNvCxnSpPr>
              <a:cxnSpLocks/>
            </p:cNvCxnSpPr>
            <p:nvPr userDrawn="1"/>
          </p:nvCxnSpPr>
          <p:spPr>
            <a:xfrm>
              <a:off x="539796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10DACF-C57A-2CD7-A0D6-CE424F7EA317}"/>
                </a:ext>
              </a:extLst>
            </p:cNvPr>
            <p:cNvCxnSpPr>
              <a:cxnSpLocks/>
            </p:cNvCxnSpPr>
            <p:nvPr userDrawn="1"/>
          </p:nvCxnSpPr>
          <p:spPr>
            <a:xfrm>
              <a:off x="6296809"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1D2F40F-AC00-6283-C0D4-D962AD256270}"/>
                </a:ext>
              </a:extLst>
            </p:cNvPr>
            <p:cNvCxnSpPr>
              <a:cxnSpLocks/>
            </p:cNvCxnSpPr>
            <p:nvPr userDrawn="1"/>
          </p:nvCxnSpPr>
          <p:spPr>
            <a:xfrm>
              <a:off x="7195651"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4F767D3-F143-CC11-507C-A406023E4643}"/>
                </a:ext>
              </a:extLst>
            </p:cNvPr>
            <p:cNvCxnSpPr>
              <a:cxnSpLocks/>
            </p:cNvCxnSpPr>
            <p:nvPr userDrawn="1"/>
          </p:nvCxnSpPr>
          <p:spPr>
            <a:xfrm>
              <a:off x="8094494"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7B8329-BA02-B4A7-24E7-96939FA42D63}"/>
                </a:ext>
              </a:extLst>
            </p:cNvPr>
            <p:cNvCxnSpPr>
              <a:cxnSpLocks/>
            </p:cNvCxnSpPr>
            <p:nvPr userDrawn="1"/>
          </p:nvCxnSpPr>
          <p:spPr>
            <a:xfrm>
              <a:off x="9892180"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DAF5F81-B35C-9379-AD54-C74AC19EFD8C}"/>
                </a:ext>
              </a:extLst>
            </p:cNvPr>
            <p:cNvCxnSpPr>
              <a:cxnSpLocks/>
            </p:cNvCxnSpPr>
            <p:nvPr userDrawn="1"/>
          </p:nvCxnSpPr>
          <p:spPr>
            <a:xfrm>
              <a:off x="10791023"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64F7916-ABC1-959C-7FB8-656DE87553CC}"/>
                </a:ext>
              </a:extLst>
            </p:cNvPr>
            <p:cNvCxnSpPr>
              <a:cxnSpLocks/>
            </p:cNvCxnSpPr>
            <p:nvPr userDrawn="1"/>
          </p:nvCxnSpPr>
          <p:spPr>
            <a:xfrm>
              <a:off x="1168986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A17A5D5-4973-DCCC-4475-E99ED9D360F8}"/>
                </a:ext>
              </a:extLst>
            </p:cNvPr>
            <p:cNvCxnSpPr>
              <a:cxnSpLocks/>
            </p:cNvCxnSpPr>
            <p:nvPr userDrawn="1"/>
          </p:nvCxnSpPr>
          <p:spPr>
            <a:xfrm flipH="1">
              <a:off x="-2722" y="9088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DC9A30-FF08-1D05-7608-21D0F8323663}"/>
                </a:ext>
              </a:extLst>
            </p:cNvPr>
            <p:cNvCxnSpPr>
              <a:cxnSpLocks/>
            </p:cNvCxnSpPr>
            <p:nvPr userDrawn="1"/>
          </p:nvCxnSpPr>
          <p:spPr>
            <a:xfrm flipH="1">
              <a:off x="-2722" y="180420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4E0CA2A-2AA5-7197-C1DC-134F117A3B9B}"/>
                </a:ext>
              </a:extLst>
            </p:cNvPr>
            <p:cNvCxnSpPr>
              <a:cxnSpLocks/>
            </p:cNvCxnSpPr>
            <p:nvPr userDrawn="1"/>
          </p:nvCxnSpPr>
          <p:spPr>
            <a:xfrm flipH="1">
              <a:off x="-2722" y="26995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B3788F8-32A8-E6F9-8A21-98283B0D8EA2}"/>
                </a:ext>
              </a:extLst>
            </p:cNvPr>
            <p:cNvCxnSpPr>
              <a:cxnSpLocks/>
            </p:cNvCxnSpPr>
            <p:nvPr userDrawn="1"/>
          </p:nvCxnSpPr>
          <p:spPr>
            <a:xfrm flipH="1">
              <a:off x="-2722" y="359490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6592AE6-853F-73D7-7AAA-3D8DC08F345E}"/>
                </a:ext>
              </a:extLst>
            </p:cNvPr>
            <p:cNvCxnSpPr>
              <a:cxnSpLocks/>
            </p:cNvCxnSpPr>
            <p:nvPr userDrawn="1"/>
          </p:nvCxnSpPr>
          <p:spPr>
            <a:xfrm flipH="1">
              <a:off x="-2722" y="44902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8D18DE-D99A-E5A0-4430-56A92CEEA825}"/>
                </a:ext>
              </a:extLst>
            </p:cNvPr>
            <p:cNvCxnSpPr>
              <a:cxnSpLocks/>
            </p:cNvCxnSpPr>
            <p:nvPr userDrawn="1"/>
          </p:nvCxnSpPr>
          <p:spPr>
            <a:xfrm flipH="1">
              <a:off x="-2722" y="538560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EADD17-C87F-6105-076C-1155F76BB08A}"/>
                </a:ext>
              </a:extLst>
            </p:cNvPr>
            <p:cNvCxnSpPr>
              <a:cxnSpLocks/>
            </p:cNvCxnSpPr>
            <p:nvPr userDrawn="1"/>
          </p:nvCxnSpPr>
          <p:spPr>
            <a:xfrm flipH="1">
              <a:off x="-2722" y="6280957"/>
              <a:ext cx="12172411"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139FF50-227C-B832-D752-689C4538C8DD}"/>
                </a:ext>
              </a:extLst>
            </p:cNvPr>
            <p:cNvCxnSpPr>
              <a:cxnSpLocks/>
            </p:cNvCxnSpPr>
            <p:nvPr userDrawn="1"/>
          </p:nvCxnSpPr>
          <p:spPr>
            <a:xfrm>
              <a:off x="899333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A2A90EF6-BCEE-422E-920C-F372815B764D}"/>
              </a:ext>
            </a:extLst>
          </p:cNvPr>
          <p:cNvSpPr txBox="1"/>
          <p:nvPr userDrawn="1"/>
        </p:nvSpPr>
        <p:spPr>
          <a:xfrm>
            <a:off x="3739698" y="5159363"/>
            <a:ext cx="4712599" cy="800219"/>
          </a:xfrm>
          <a:prstGeom prst="rect">
            <a:avLst/>
          </a:prstGeom>
          <a:noFill/>
        </p:spPr>
        <p:txBody>
          <a:bodyPr wrap="square" rtlCol="0">
            <a:spAutoFit/>
          </a:bodyPr>
          <a:lstStyle/>
          <a:p>
            <a:pPr algn="ctr"/>
            <a:r>
              <a:rPr lang="en-GB" sz="2300" b="1">
                <a:solidFill>
                  <a:schemeClr val="bg1"/>
                </a:solidFill>
              </a:rPr>
              <a:t>Brought to you by </a:t>
            </a:r>
            <a:br>
              <a:rPr lang="en-GB" sz="2300" b="1">
                <a:solidFill>
                  <a:schemeClr val="bg1"/>
                </a:solidFill>
              </a:rPr>
            </a:br>
            <a:r>
              <a:rPr lang="en-GB" sz="2300" b="1">
                <a:solidFill>
                  <a:schemeClr val="bg1"/>
                </a:solidFill>
              </a:rPr>
              <a:t>Mental Health First Aid England</a:t>
            </a:r>
          </a:p>
        </p:txBody>
      </p:sp>
      <p:sp>
        <p:nvSpPr>
          <p:cNvPr id="8" name="TextBox 7">
            <a:extLst>
              <a:ext uri="{FF2B5EF4-FFF2-40B4-BE49-F238E27FC236}">
                <a16:creationId xmlns:a16="http://schemas.microsoft.com/office/drawing/2014/main" id="{5D2314BF-44B5-44A0-B1F9-2E463590F7AE}"/>
              </a:ext>
            </a:extLst>
          </p:cNvPr>
          <p:cNvSpPr txBox="1"/>
          <p:nvPr userDrawn="1"/>
        </p:nvSpPr>
        <p:spPr>
          <a:xfrm>
            <a:off x="4391021" y="6035782"/>
            <a:ext cx="3409954" cy="261610"/>
          </a:xfrm>
          <a:prstGeom prst="rect">
            <a:avLst/>
          </a:prstGeom>
          <a:noFill/>
        </p:spPr>
        <p:txBody>
          <a:bodyPr wrap="square">
            <a:spAutoFit/>
          </a:bodyPr>
          <a:lstStyle/>
          <a:p>
            <a:pPr algn="ctr"/>
            <a:r>
              <a:rPr lang="en-GB" sz="1100" b="1">
                <a:solidFill>
                  <a:schemeClr val="bg1"/>
                </a:solidFill>
              </a:rPr>
              <a:t>© MHFA England 2024 </a:t>
            </a:r>
          </a:p>
        </p:txBody>
      </p:sp>
      <p:pic>
        <p:nvPicPr>
          <p:cNvPr id="10" name="Picture 9" descr="A white circle with black lines and dots&#10;&#10;Description automatically generated">
            <a:extLst>
              <a:ext uri="{FF2B5EF4-FFF2-40B4-BE49-F238E27FC236}">
                <a16:creationId xmlns:a16="http://schemas.microsoft.com/office/drawing/2014/main" id="{9B08B54E-996A-1CE1-CEB9-21776A9041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97379" y="1059366"/>
            <a:ext cx="4812864" cy="4382355"/>
          </a:xfrm>
          <a:prstGeom prst="rect">
            <a:avLst/>
          </a:prstGeom>
        </p:spPr>
      </p:pic>
      <p:pic>
        <p:nvPicPr>
          <p:cNvPr id="16" name="Picture 15" descr="A white letter on a black background&#10;&#10;Description automatically generated">
            <a:extLst>
              <a:ext uri="{FF2B5EF4-FFF2-40B4-BE49-F238E27FC236}">
                <a16:creationId xmlns:a16="http://schemas.microsoft.com/office/drawing/2014/main" id="{458DF979-4303-CD87-B99A-72E9C874D7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81784" y="5095622"/>
            <a:ext cx="1372085" cy="1372085"/>
          </a:xfrm>
          <a:prstGeom prst="rect">
            <a:avLst/>
          </a:prstGeom>
        </p:spPr>
      </p:pic>
    </p:spTree>
    <p:extLst>
      <p:ext uri="{BB962C8B-B14F-4D97-AF65-F5344CB8AC3E}">
        <p14:creationId xmlns:p14="http://schemas.microsoft.com/office/powerpoint/2010/main" val="117314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v1">
    <p:bg>
      <p:bgPr>
        <a:solidFill>
          <a:schemeClr val="accent1"/>
        </a:solidFill>
        <a:effectLst/>
      </p:bgPr>
    </p:bg>
    <p:spTree>
      <p:nvGrpSpPr>
        <p:cNvPr id="1" name=""/>
        <p:cNvGrpSpPr/>
        <p:nvPr/>
      </p:nvGrpSpPr>
      <p:grpSpPr>
        <a:xfrm>
          <a:off x="0" y="0"/>
          <a:ext cx="0" cy="0"/>
          <a:chOff x="0" y="0"/>
          <a:chExt cx="0" cy="0"/>
        </a:xfrm>
      </p:grpSpPr>
      <p:pic>
        <p:nvPicPr>
          <p:cNvPr id="11" name="Picture 10" descr="A green rectangular object with small lines&#10;&#10;Description automatically generated">
            <a:extLst>
              <a:ext uri="{FF2B5EF4-FFF2-40B4-BE49-F238E27FC236}">
                <a16:creationId xmlns:a16="http://schemas.microsoft.com/office/drawing/2014/main" id="{A0DAADFC-D756-CDA4-EFD9-3D049643D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grpSp>
        <p:nvGrpSpPr>
          <p:cNvPr id="4" name="Group 3">
            <a:extLst>
              <a:ext uri="{FF2B5EF4-FFF2-40B4-BE49-F238E27FC236}">
                <a16:creationId xmlns:a16="http://schemas.microsoft.com/office/drawing/2014/main" id="{28465673-EE1B-46C8-222D-15A0ECB11D3E}"/>
              </a:ext>
            </a:extLst>
          </p:cNvPr>
          <p:cNvGrpSpPr/>
          <p:nvPr userDrawn="1"/>
        </p:nvGrpSpPr>
        <p:grpSpPr>
          <a:xfrm>
            <a:off x="-2722" y="0"/>
            <a:ext cx="12172411" cy="6858000"/>
            <a:chOff x="-2722" y="0"/>
            <a:chExt cx="12172411" cy="6858000"/>
          </a:xfrm>
        </p:grpSpPr>
        <p:cxnSp>
          <p:nvCxnSpPr>
            <p:cNvPr id="6" name="Straight Connector 5">
              <a:extLst>
                <a:ext uri="{FF2B5EF4-FFF2-40B4-BE49-F238E27FC236}">
                  <a16:creationId xmlns:a16="http://schemas.microsoft.com/office/drawing/2014/main" id="{075E84EA-68A8-C22C-0253-0B6C389D3208}"/>
                </a:ext>
              </a:extLst>
            </p:cNvPr>
            <p:cNvCxnSpPr>
              <a:cxnSpLocks/>
            </p:cNvCxnSpPr>
            <p:nvPr userDrawn="1"/>
          </p:nvCxnSpPr>
          <p:spPr>
            <a:xfrm>
              <a:off x="90375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93D2E3-64D3-2352-CF26-F5300FB67303}"/>
                </a:ext>
              </a:extLst>
            </p:cNvPr>
            <p:cNvCxnSpPr>
              <a:cxnSpLocks/>
            </p:cNvCxnSpPr>
            <p:nvPr userDrawn="1"/>
          </p:nvCxnSpPr>
          <p:spPr>
            <a:xfrm>
              <a:off x="180259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FECD01-52CB-8752-28F3-B45B6EEBBF2A}"/>
                </a:ext>
              </a:extLst>
            </p:cNvPr>
            <p:cNvCxnSpPr>
              <a:cxnSpLocks/>
            </p:cNvCxnSpPr>
            <p:nvPr userDrawn="1"/>
          </p:nvCxnSpPr>
          <p:spPr>
            <a:xfrm>
              <a:off x="270144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D716CB-727B-955F-A1A8-554522D86272}"/>
                </a:ext>
              </a:extLst>
            </p:cNvPr>
            <p:cNvCxnSpPr>
              <a:cxnSpLocks/>
            </p:cNvCxnSpPr>
            <p:nvPr userDrawn="1"/>
          </p:nvCxnSpPr>
          <p:spPr>
            <a:xfrm>
              <a:off x="360028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66E693-ADF3-78C8-96E4-D39C05753F59}"/>
                </a:ext>
              </a:extLst>
            </p:cNvPr>
            <p:cNvCxnSpPr>
              <a:cxnSpLocks/>
            </p:cNvCxnSpPr>
            <p:nvPr userDrawn="1"/>
          </p:nvCxnSpPr>
          <p:spPr>
            <a:xfrm>
              <a:off x="4499125"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AE6FB3-254A-662A-B993-8837BC55543F}"/>
                </a:ext>
              </a:extLst>
            </p:cNvPr>
            <p:cNvCxnSpPr>
              <a:cxnSpLocks/>
            </p:cNvCxnSpPr>
            <p:nvPr userDrawn="1"/>
          </p:nvCxnSpPr>
          <p:spPr>
            <a:xfrm>
              <a:off x="53979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613214-3361-740B-63DA-898404CB064E}"/>
                </a:ext>
              </a:extLst>
            </p:cNvPr>
            <p:cNvCxnSpPr>
              <a:cxnSpLocks/>
            </p:cNvCxnSpPr>
            <p:nvPr userDrawn="1"/>
          </p:nvCxnSpPr>
          <p:spPr>
            <a:xfrm>
              <a:off x="629680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C62473-EF47-B258-5BEE-9E2751B68102}"/>
                </a:ext>
              </a:extLst>
            </p:cNvPr>
            <p:cNvCxnSpPr>
              <a:cxnSpLocks/>
            </p:cNvCxnSpPr>
            <p:nvPr userDrawn="1"/>
          </p:nvCxnSpPr>
          <p:spPr>
            <a:xfrm>
              <a:off x="719565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9B14F1-78AA-40F5-20DA-97359C5B9B73}"/>
                </a:ext>
              </a:extLst>
            </p:cNvPr>
            <p:cNvCxnSpPr>
              <a:cxnSpLocks/>
            </p:cNvCxnSpPr>
            <p:nvPr userDrawn="1"/>
          </p:nvCxnSpPr>
          <p:spPr>
            <a:xfrm>
              <a:off x="8094494"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033E0-9042-18AF-E40B-3CCA34B1BAF2}"/>
                </a:ext>
              </a:extLst>
            </p:cNvPr>
            <p:cNvCxnSpPr>
              <a:cxnSpLocks/>
            </p:cNvCxnSpPr>
            <p:nvPr userDrawn="1"/>
          </p:nvCxnSpPr>
          <p:spPr>
            <a:xfrm>
              <a:off x="9892180"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2F21D0-96BD-81A5-50AB-4308D93A7102}"/>
                </a:ext>
              </a:extLst>
            </p:cNvPr>
            <p:cNvCxnSpPr>
              <a:cxnSpLocks/>
            </p:cNvCxnSpPr>
            <p:nvPr userDrawn="1"/>
          </p:nvCxnSpPr>
          <p:spPr>
            <a:xfrm>
              <a:off x="1079102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DF7230-30FE-2677-78D7-9A210BE946A1}"/>
                </a:ext>
              </a:extLst>
            </p:cNvPr>
            <p:cNvCxnSpPr>
              <a:cxnSpLocks/>
            </p:cNvCxnSpPr>
            <p:nvPr userDrawn="1"/>
          </p:nvCxnSpPr>
          <p:spPr>
            <a:xfrm>
              <a:off x="116898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C34B87-13A2-F2F7-87B9-3549BF9BC6A9}"/>
                </a:ext>
              </a:extLst>
            </p:cNvPr>
            <p:cNvCxnSpPr>
              <a:cxnSpLocks/>
            </p:cNvCxnSpPr>
            <p:nvPr userDrawn="1"/>
          </p:nvCxnSpPr>
          <p:spPr>
            <a:xfrm flipH="1">
              <a:off x="-2722" y="9088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F7CE2EA-E335-CAA2-7827-3538D6EF0EA9}"/>
                </a:ext>
              </a:extLst>
            </p:cNvPr>
            <p:cNvCxnSpPr>
              <a:cxnSpLocks/>
            </p:cNvCxnSpPr>
            <p:nvPr userDrawn="1"/>
          </p:nvCxnSpPr>
          <p:spPr>
            <a:xfrm flipH="1">
              <a:off x="-2722" y="18042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FF1F32-607D-4809-7B5B-9029BDDDED05}"/>
                </a:ext>
              </a:extLst>
            </p:cNvPr>
            <p:cNvCxnSpPr>
              <a:cxnSpLocks/>
            </p:cNvCxnSpPr>
            <p:nvPr userDrawn="1"/>
          </p:nvCxnSpPr>
          <p:spPr>
            <a:xfrm flipH="1">
              <a:off x="-2722" y="26995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5202C1-AD4C-865A-BAB4-19579F23C134}"/>
                </a:ext>
              </a:extLst>
            </p:cNvPr>
            <p:cNvCxnSpPr>
              <a:cxnSpLocks/>
            </p:cNvCxnSpPr>
            <p:nvPr userDrawn="1"/>
          </p:nvCxnSpPr>
          <p:spPr>
            <a:xfrm flipH="1">
              <a:off x="-2722" y="35949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97F124-1CF7-4FB4-319F-29E275EB4C45}"/>
                </a:ext>
              </a:extLst>
            </p:cNvPr>
            <p:cNvCxnSpPr>
              <a:cxnSpLocks/>
            </p:cNvCxnSpPr>
            <p:nvPr userDrawn="1"/>
          </p:nvCxnSpPr>
          <p:spPr>
            <a:xfrm flipH="1">
              <a:off x="-2722" y="44902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AE2767-2E3F-5720-6685-9F45877902C4}"/>
                </a:ext>
              </a:extLst>
            </p:cNvPr>
            <p:cNvCxnSpPr>
              <a:cxnSpLocks/>
            </p:cNvCxnSpPr>
            <p:nvPr userDrawn="1"/>
          </p:nvCxnSpPr>
          <p:spPr>
            <a:xfrm flipH="1">
              <a:off x="-2722" y="53856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AC0629-F89A-3B1E-8D52-1CB747C2A495}"/>
                </a:ext>
              </a:extLst>
            </p:cNvPr>
            <p:cNvCxnSpPr>
              <a:cxnSpLocks/>
            </p:cNvCxnSpPr>
            <p:nvPr userDrawn="1"/>
          </p:nvCxnSpPr>
          <p:spPr>
            <a:xfrm flipH="1">
              <a:off x="-2722" y="62809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45B30A-D72B-5A1F-CB85-9EB8324F95E5}"/>
                </a:ext>
              </a:extLst>
            </p:cNvPr>
            <p:cNvCxnSpPr>
              <a:cxnSpLocks/>
            </p:cNvCxnSpPr>
            <p:nvPr userDrawn="1"/>
          </p:nvCxnSpPr>
          <p:spPr>
            <a:xfrm>
              <a:off x="899333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807B1716-FD61-4C24-9531-FD2F3F749AEB}"/>
              </a:ext>
            </a:extLst>
          </p:cNvPr>
          <p:cNvSpPr>
            <a:spLocks noGrp="1"/>
          </p:cNvSpPr>
          <p:nvPr>
            <p:ph type="body" sz="quarter" idx="13"/>
          </p:nvPr>
        </p:nvSpPr>
        <p:spPr>
          <a:xfrm>
            <a:off x="1019175" y="1219200"/>
            <a:ext cx="6915150" cy="2711550"/>
          </a:xfrm>
        </p:spPr>
        <p:txBody>
          <a:bodyPr>
            <a:normAutofit/>
          </a:bodyPr>
          <a:lstStyle>
            <a:lvl1pPr marL="0" indent="0">
              <a:spcBef>
                <a:spcPts val="0"/>
              </a:spcBef>
              <a:buNone/>
              <a:defRPr sz="3600" b="1">
                <a:solidFill>
                  <a:schemeClr val="bg1"/>
                </a:solidFill>
              </a:defRPr>
            </a:lvl1pPr>
            <a:lvl2pPr marL="0" indent="0">
              <a:spcBef>
                <a:spcPts val="0"/>
              </a:spcBef>
              <a:buNone/>
              <a:defRPr sz="2800" b="0">
                <a:solidFill>
                  <a:schemeClr val="bg1"/>
                </a:solidFill>
              </a:defRPr>
            </a:lvl2pPr>
            <a:lvl3pPr marL="0" indent="0">
              <a:buNone/>
              <a:defRPr sz="3600"/>
            </a:lvl3pPr>
            <a:lvl4pPr marL="0" indent="0">
              <a:buNone/>
              <a:defRPr sz="3600"/>
            </a:lvl4pPr>
            <a:lvl5pPr marL="0" indent="0">
              <a:buNone/>
              <a:defRPr sz="3600"/>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985B9B80-8E71-48BE-AAD4-61D3CB0755B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97450" y="4181474"/>
            <a:ext cx="1850806" cy="1666875"/>
          </a:xfrm>
          <a:prstGeom prst="rect">
            <a:avLst/>
          </a:prstGeom>
        </p:spPr>
      </p:pic>
      <p:pic>
        <p:nvPicPr>
          <p:cNvPr id="20" name="Graphic 19">
            <a:extLst>
              <a:ext uri="{FF2B5EF4-FFF2-40B4-BE49-F238E27FC236}">
                <a16:creationId xmlns:a16="http://schemas.microsoft.com/office/drawing/2014/main" id="{D5685361-E5C5-4394-A244-63DF0B7255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12024" y="4252809"/>
            <a:ext cx="1619251" cy="1609408"/>
          </a:xfrm>
          <a:prstGeom prst="rect">
            <a:avLst/>
          </a:prstGeom>
        </p:spPr>
      </p:pic>
    </p:spTree>
    <p:extLst>
      <p:ext uri="{BB962C8B-B14F-4D97-AF65-F5344CB8AC3E}">
        <p14:creationId xmlns:p14="http://schemas.microsoft.com/office/powerpoint/2010/main" val="232089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Header v1">
    <p:bg>
      <p:bgPr>
        <a:solidFill>
          <a:schemeClr val="accent1"/>
        </a:solidFill>
        <a:effectLst/>
      </p:bgPr>
    </p:bg>
    <p:spTree>
      <p:nvGrpSpPr>
        <p:cNvPr id="1" name=""/>
        <p:cNvGrpSpPr/>
        <p:nvPr/>
      </p:nvGrpSpPr>
      <p:grpSpPr>
        <a:xfrm>
          <a:off x="0" y="0"/>
          <a:ext cx="0" cy="0"/>
          <a:chOff x="0" y="0"/>
          <a:chExt cx="0" cy="0"/>
        </a:xfrm>
      </p:grpSpPr>
      <p:pic>
        <p:nvPicPr>
          <p:cNvPr id="11" name="Picture 10" descr="A green rectangular object with small lines&#10;&#10;Description automatically generated">
            <a:extLst>
              <a:ext uri="{FF2B5EF4-FFF2-40B4-BE49-F238E27FC236}">
                <a16:creationId xmlns:a16="http://schemas.microsoft.com/office/drawing/2014/main" id="{A0DAADFC-D756-CDA4-EFD9-3D049643D2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grpSp>
        <p:nvGrpSpPr>
          <p:cNvPr id="4" name="Group 3">
            <a:extLst>
              <a:ext uri="{FF2B5EF4-FFF2-40B4-BE49-F238E27FC236}">
                <a16:creationId xmlns:a16="http://schemas.microsoft.com/office/drawing/2014/main" id="{28465673-EE1B-46C8-222D-15A0ECB11D3E}"/>
              </a:ext>
            </a:extLst>
          </p:cNvPr>
          <p:cNvGrpSpPr/>
          <p:nvPr userDrawn="1"/>
        </p:nvGrpSpPr>
        <p:grpSpPr>
          <a:xfrm>
            <a:off x="-2722" y="0"/>
            <a:ext cx="12172411" cy="6858000"/>
            <a:chOff x="-2722" y="0"/>
            <a:chExt cx="12172411" cy="6858000"/>
          </a:xfrm>
        </p:grpSpPr>
        <p:cxnSp>
          <p:nvCxnSpPr>
            <p:cNvPr id="6" name="Straight Connector 5">
              <a:extLst>
                <a:ext uri="{FF2B5EF4-FFF2-40B4-BE49-F238E27FC236}">
                  <a16:creationId xmlns:a16="http://schemas.microsoft.com/office/drawing/2014/main" id="{075E84EA-68A8-C22C-0253-0B6C389D3208}"/>
                </a:ext>
              </a:extLst>
            </p:cNvPr>
            <p:cNvCxnSpPr>
              <a:cxnSpLocks/>
            </p:cNvCxnSpPr>
            <p:nvPr userDrawn="1"/>
          </p:nvCxnSpPr>
          <p:spPr>
            <a:xfrm>
              <a:off x="90375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93D2E3-64D3-2352-CF26-F5300FB67303}"/>
                </a:ext>
              </a:extLst>
            </p:cNvPr>
            <p:cNvCxnSpPr>
              <a:cxnSpLocks/>
            </p:cNvCxnSpPr>
            <p:nvPr userDrawn="1"/>
          </p:nvCxnSpPr>
          <p:spPr>
            <a:xfrm>
              <a:off x="180259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CFECD01-52CB-8752-28F3-B45B6EEBBF2A}"/>
                </a:ext>
              </a:extLst>
            </p:cNvPr>
            <p:cNvCxnSpPr>
              <a:cxnSpLocks/>
            </p:cNvCxnSpPr>
            <p:nvPr userDrawn="1"/>
          </p:nvCxnSpPr>
          <p:spPr>
            <a:xfrm>
              <a:off x="270144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CD716CB-727B-955F-A1A8-554522D86272}"/>
                </a:ext>
              </a:extLst>
            </p:cNvPr>
            <p:cNvCxnSpPr>
              <a:cxnSpLocks/>
            </p:cNvCxnSpPr>
            <p:nvPr userDrawn="1"/>
          </p:nvCxnSpPr>
          <p:spPr>
            <a:xfrm>
              <a:off x="360028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966E693-ADF3-78C8-96E4-D39C05753F59}"/>
                </a:ext>
              </a:extLst>
            </p:cNvPr>
            <p:cNvCxnSpPr>
              <a:cxnSpLocks/>
            </p:cNvCxnSpPr>
            <p:nvPr userDrawn="1"/>
          </p:nvCxnSpPr>
          <p:spPr>
            <a:xfrm>
              <a:off x="4499125"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9AE6FB3-254A-662A-B993-8837BC55543F}"/>
                </a:ext>
              </a:extLst>
            </p:cNvPr>
            <p:cNvCxnSpPr>
              <a:cxnSpLocks/>
            </p:cNvCxnSpPr>
            <p:nvPr userDrawn="1"/>
          </p:nvCxnSpPr>
          <p:spPr>
            <a:xfrm>
              <a:off x="53979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F613214-3361-740B-63DA-898404CB064E}"/>
                </a:ext>
              </a:extLst>
            </p:cNvPr>
            <p:cNvCxnSpPr>
              <a:cxnSpLocks/>
            </p:cNvCxnSpPr>
            <p:nvPr userDrawn="1"/>
          </p:nvCxnSpPr>
          <p:spPr>
            <a:xfrm>
              <a:off x="629680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EC62473-EF47-B258-5BEE-9E2751B68102}"/>
                </a:ext>
              </a:extLst>
            </p:cNvPr>
            <p:cNvCxnSpPr>
              <a:cxnSpLocks/>
            </p:cNvCxnSpPr>
            <p:nvPr userDrawn="1"/>
          </p:nvCxnSpPr>
          <p:spPr>
            <a:xfrm>
              <a:off x="719565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09B14F1-78AA-40F5-20DA-97359C5B9B73}"/>
                </a:ext>
              </a:extLst>
            </p:cNvPr>
            <p:cNvCxnSpPr>
              <a:cxnSpLocks/>
            </p:cNvCxnSpPr>
            <p:nvPr userDrawn="1"/>
          </p:nvCxnSpPr>
          <p:spPr>
            <a:xfrm>
              <a:off x="8094494"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033E0-9042-18AF-E40B-3CCA34B1BAF2}"/>
                </a:ext>
              </a:extLst>
            </p:cNvPr>
            <p:cNvCxnSpPr>
              <a:cxnSpLocks/>
            </p:cNvCxnSpPr>
            <p:nvPr userDrawn="1"/>
          </p:nvCxnSpPr>
          <p:spPr>
            <a:xfrm>
              <a:off x="9892180"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92F21D0-96BD-81A5-50AB-4308D93A7102}"/>
                </a:ext>
              </a:extLst>
            </p:cNvPr>
            <p:cNvCxnSpPr>
              <a:cxnSpLocks/>
            </p:cNvCxnSpPr>
            <p:nvPr userDrawn="1"/>
          </p:nvCxnSpPr>
          <p:spPr>
            <a:xfrm>
              <a:off x="1079102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CDF7230-30FE-2677-78D7-9A210BE946A1}"/>
                </a:ext>
              </a:extLst>
            </p:cNvPr>
            <p:cNvCxnSpPr>
              <a:cxnSpLocks/>
            </p:cNvCxnSpPr>
            <p:nvPr userDrawn="1"/>
          </p:nvCxnSpPr>
          <p:spPr>
            <a:xfrm>
              <a:off x="116898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CC34B87-13A2-F2F7-87B9-3549BF9BC6A9}"/>
                </a:ext>
              </a:extLst>
            </p:cNvPr>
            <p:cNvCxnSpPr>
              <a:cxnSpLocks/>
            </p:cNvCxnSpPr>
            <p:nvPr userDrawn="1"/>
          </p:nvCxnSpPr>
          <p:spPr>
            <a:xfrm flipH="1">
              <a:off x="-2722" y="9088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F7CE2EA-E335-CAA2-7827-3538D6EF0EA9}"/>
                </a:ext>
              </a:extLst>
            </p:cNvPr>
            <p:cNvCxnSpPr>
              <a:cxnSpLocks/>
            </p:cNvCxnSpPr>
            <p:nvPr userDrawn="1"/>
          </p:nvCxnSpPr>
          <p:spPr>
            <a:xfrm flipH="1">
              <a:off x="-2722" y="18042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EFF1F32-607D-4809-7B5B-9029BDDDED05}"/>
                </a:ext>
              </a:extLst>
            </p:cNvPr>
            <p:cNvCxnSpPr>
              <a:cxnSpLocks/>
            </p:cNvCxnSpPr>
            <p:nvPr userDrawn="1"/>
          </p:nvCxnSpPr>
          <p:spPr>
            <a:xfrm flipH="1">
              <a:off x="-2722" y="26995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95202C1-AD4C-865A-BAB4-19579F23C134}"/>
                </a:ext>
              </a:extLst>
            </p:cNvPr>
            <p:cNvCxnSpPr>
              <a:cxnSpLocks/>
            </p:cNvCxnSpPr>
            <p:nvPr userDrawn="1"/>
          </p:nvCxnSpPr>
          <p:spPr>
            <a:xfrm flipH="1">
              <a:off x="-2722" y="35949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C97F124-1CF7-4FB4-319F-29E275EB4C45}"/>
                </a:ext>
              </a:extLst>
            </p:cNvPr>
            <p:cNvCxnSpPr>
              <a:cxnSpLocks/>
            </p:cNvCxnSpPr>
            <p:nvPr userDrawn="1"/>
          </p:nvCxnSpPr>
          <p:spPr>
            <a:xfrm flipH="1">
              <a:off x="-2722" y="44902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5AE2767-2E3F-5720-6685-9F45877902C4}"/>
                </a:ext>
              </a:extLst>
            </p:cNvPr>
            <p:cNvCxnSpPr>
              <a:cxnSpLocks/>
            </p:cNvCxnSpPr>
            <p:nvPr userDrawn="1"/>
          </p:nvCxnSpPr>
          <p:spPr>
            <a:xfrm flipH="1">
              <a:off x="-2722" y="53856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6AC0629-F89A-3B1E-8D52-1CB747C2A495}"/>
                </a:ext>
              </a:extLst>
            </p:cNvPr>
            <p:cNvCxnSpPr>
              <a:cxnSpLocks/>
            </p:cNvCxnSpPr>
            <p:nvPr userDrawn="1"/>
          </p:nvCxnSpPr>
          <p:spPr>
            <a:xfrm flipH="1">
              <a:off x="-2722" y="62809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945B30A-D72B-5A1F-CB85-9EB8324F95E5}"/>
                </a:ext>
              </a:extLst>
            </p:cNvPr>
            <p:cNvCxnSpPr>
              <a:cxnSpLocks/>
            </p:cNvCxnSpPr>
            <p:nvPr userDrawn="1"/>
          </p:nvCxnSpPr>
          <p:spPr>
            <a:xfrm>
              <a:off x="899333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grpSp>
      <p:sp>
        <p:nvSpPr>
          <p:cNvPr id="10" name="Text Placeholder 9">
            <a:extLst>
              <a:ext uri="{FF2B5EF4-FFF2-40B4-BE49-F238E27FC236}">
                <a16:creationId xmlns:a16="http://schemas.microsoft.com/office/drawing/2014/main" id="{807B1716-FD61-4C24-9531-FD2F3F749AEB}"/>
              </a:ext>
            </a:extLst>
          </p:cNvPr>
          <p:cNvSpPr>
            <a:spLocks noGrp="1"/>
          </p:cNvSpPr>
          <p:nvPr>
            <p:ph type="body" sz="quarter" idx="13"/>
          </p:nvPr>
        </p:nvSpPr>
        <p:spPr>
          <a:xfrm>
            <a:off x="1019175" y="1219200"/>
            <a:ext cx="6915150" cy="2711550"/>
          </a:xfrm>
        </p:spPr>
        <p:txBody>
          <a:bodyPr>
            <a:normAutofit/>
          </a:bodyPr>
          <a:lstStyle>
            <a:lvl1pPr marL="0" indent="0">
              <a:spcBef>
                <a:spcPts val="0"/>
              </a:spcBef>
              <a:buNone/>
              <a:defRPr sz="3600" b="1">
                <a:solidFill>
                  <a:schemeClr val="bg1"/>
                </a:solidFill>
              </a:defRPr>
            </a:lvl1pPr>
            <a:lvl2pPr marL="0" indent="0">
              <a:spcBef>
                <a:spcPts val="0"/>
              </a:spcBef>
              <a:buNone/>
              <a:defRPr sz="2800" b="0">
                <a:solidFill>
                  <a:schemeClr val="bg1"/>
                </a:solidFill>
              </a:defRPr>
            </a:lvl2pPr>
            <a:lvl3pPr marL="0" indent="0">
              <a:buNone/>
              <a:defRPr sz="3600"/>
            </a:lvl3pPr>
            <a:lvl4pPr marL="0" indent="0">
              <a:buNone/>
              <a:defRPr sz="3600"/>
            </a:lvl4pPr>
            <a:lvl5pPr marL="0" indent="0">
              <a:buNone/>
              <a:defRPr sz="3600"/>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985B9B80-8E71-48BE-AAD4-61D3CB0755B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9175" y="4181474"/>
            <a:ext cx="1850806" cy="1666875"/>
          </a:xfrm>
          <a:prstGeom prst="rect">
            <a:avLst/>
          </a:prstGeom>
        </p:spPr>
      </p:pic>
      <p:pic>
        <p:nvPicPr>
          <p:cNvPr id="20" name="Graphic 19">
            <a:extLst>
              <a:ext uri="{FF2B5EF4-FFF2-40B4-BE49-F238E27FC236}">
                <a16:creationId xmlns:a16="http://schemas.microsoft.com/office/drawing/2014/main" id="{D5685361-E5C5-4394-A244-63DF0B7255E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33749" y="4252809"/>
            <a:ext cx="1619251" cy="1609408"/>
          </a:xfrm>
          <a:prstGeom prst="rect">
            <a:avLst/>
          </a:prstGeom>
        </p:spPr>
      </p:pic>
      <p:sp>
        <p:nvSpPr>
          <p:cNvPr id="7" name="TextBox 6">
            <a:extLst>
              <a:ext uri="{FF2B5EF4-FFF2-40B4-BE49-F238E27FC236}">
                <a16:creationId xmlns:a16="http://schemas.microsoft.com/office/drawing/2014/main" id="{C9BFC6B2-4DA7-440E-AFF4-3C2B07DB4DAA}"/>
              </a:ext>
            </a:extLst>
          </p:cNvPr>
          <p:cNvSpPr txBox="1"/>
          <p:nvPr userDrawn="1"/>
        </p:nvSpPr>
        <p:spPr>
          <a:xfrm>
            <a:off x="8010521" y="5988157"/>
            <a:ext cx="3409954" cy="261610"/>
          </a:xfrm>
          <a:prstGeom prst="rect">
            <a:avLst/>
          </a:prstGeom>
          <a:noFill/>
        </p:spPr>
        <p:txBody>
          <a:bodyPr wrap="square">
            <a:spAutoFit/>
          </a:bodyPr>
          <a:lstStyle/>
          <a:p>
            <a:pPr algn="r"/>
            <a:r>
              <a:rPr lang="en-GB" sz="1100" b="1">
                <a:solidFill>
                  <a:schemeClr val="bg1"/>
                </a:solidFill>
              </a:rPr>
              <a:t>© MHFA England 2024</a:t>
            </a:r>
          </a:p>
        </p:txBody>
      </p:sp>
    </p:spTree>
    <p:extLst>
      <p:ext uri="{BB962C8B-B14F-4D97-AF65-F5344CB8AC3E}">
        <p14:creationId xmlns:p14="http://schemas.microsoft.com/office/powerpoint/2010/main" val="7173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E559E-FE83-4EF3-9F9D-4ADEDC77DA36}"/>
              </a:ext>
            </a:extLst>
          </p:cNvPr>
          <p:cNvSpPr>
            <a:spLocks noGrp="1"/>
          </p:cNvSpPr>
          <p:nvPr>
            <p:ph type="title"/>
          </p:nvPr>
        </p:nvSpPr>
        <p:spPr/>
        <p:txBody>
          <a:bodyPr/>
          <a:lstStyle/>
          <a:p>
            <a:r>
              <a:rPr lang="en-US"/>
              <a:t>Click to edit Master title style</a:t>
            </a:r>
            <a:endParaRPr lang="en-GB"/>
          </a:p>
        </p:txBody>
      </p:sp>
      <p:sp>
        <p:nvSpPr>
          <p:cNvPr id="6" name="Date Placeholder 3">
            <a:extLst>
              <a:ext uri="{FF2B5EF4-FFF2-40B4-BE49-F238E27FC236}">
                <a16:creationId xmlns:a16="http://schemas.microsoft.com/office/drawing/2014/main" id="{1B63166F-449A-439D-8F21-563DF7645E1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1B5E502D-C3D1-471D-B596-08C8E71BE13A}" type="datetime1">
              <a:rPr lang="en-GB" smtClean="0"/>
              <a:t>09/01/2024</a:t>
            </a:fld>
            <a:endParaRPr lang="en-GB"/>
          </a:p>
        </p:txBody>
      </p:sp>
      <p:sp>
        <p:nvSpPr>
          <p:cNvPr id="7" name="Footer Placeholder 4">
            <a:extLst>
              <a:ext uri="{FF2B5EF4-FFF2-40B4-BE49-F238E27FC236}">
                <a16:creationId xmlns:a16="http://schemas.microsoft.com/office/drawing/2014/main" id="{774FBD62-B884-4DDF-B0BB-BD00BFB0FC77}"/>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8" name="Slide Number Placeholder 5">
            <a:extLst>
              <a:ext uri="{FF2B5EF4-FFF2-40B4-BE49-F238E27FC236}">
                <a16:creationId xmlns:a16="http://schemas.microsoft.com/office/drawing/2014/main" id="{055B1D9C-0681-4A4A-B878-1EB27ED858E2}"/>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Tree>
    <p:extLst>
      <p:ext uri="{BB962C8B-B14F-4D97-AF65-F5344CB8AC3E}">
        <p14:creationId xmlns:p14="http://schemas.microsoft.com/office/powerpoint/2010/main" val="305961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96304E7-7BD4-4A4C-B403-20C900395EC1}"/>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C0498F5C-E99A-40B8-84A1-7F10DEB0AB27}" type="datetime1">
              <a:rPr lang="en-GB" smtClean="0"/>
              <a:t>09/01/2024</a:t>
            </a:fld>
            <a:endParaRPr lang="en-GB"/>
          </a:p>
        </p:txBody>
      </p:sp>
      <p:sp>
        <p:nvSpPr>
          <p:cNvPr id="6" name="Footer Placeholder 4">
            <a:extLst>
              <a:ext uri="{FF2B5EF4-FFF2-40B4-BE49-F238E27FC236}">
                <a16:creationId xmlns:a16="http://schemas.microsoft.com/office/drawing/2014/main" id="{24896B54-22FD-4601-8F53-9B577856DD91}"/>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7" name="Slide Number Placeholder 5">
            <a:extLst>
              <a:ext uri="{FF2B5EF4-FFF2-40B4-BE49-F238E27FC236}">
                <a16:creationId xmlns:a16="http://schemas.microsoft.com/office/drawing/2014/main" id="{76CE8E16-FC51-43BF-A9C6-9EA7F4937155}"/>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Tree>
    <p:extLst>
      <p:ext uri="{BB962C8B-B14F-4D97-AF65-F5344CB8AC3E}">
        <p14:creationId xmlns:p14="http://schemas.microsoft.com/office/powerpoint/2010/main" val="305338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v1">
    <p:bg>
      <p:bgPr>
        <a:solidFill>
          <a:schemeClr val="bg1"/>
        </a:solidFill>
        <a:effectLst/>
      </p:bgPr>
    </p:bg>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12606D13-2B86-921A-FE82-13B2FD281869}"/>
              </a:ext>
            </a:extLst>
          </p:cNvPr>
          <p:cNvCxnSpPr>
            <a:cxnSpLocks/>
          </p:cNvCxnSpPr>
          <p:nvPr userDrawn="1"/>
        </p:nvCxnSpPr>
        <p:spPr>
          <a:xfrm>
            <a:off x="8993337" y="0"/>
            <a:ext cx="0" cy="685800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pic>
        <p:nvPicPr>
          <p:cNvPr id="6" name="Picture 5" descr="A green rectangular object with small lines&#10;&#10;Description automatically generated">
            <a:extLst>
              <a:ext uri="{FF2B5EF4-FFF2-40B4-BE49-F238E27FC236}">
                <a16:creationId xmlns:a16="http://schemas.microsoft.com/office/drawing/2014/main" id="{C6A79139-5509-DA82-6B45-48D34C86FA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729"/>
          <a:stretch/>
        </p:blipFill>
        <p:spPr>
          <a:xfrm rot="5400000">
            <a:off x="2665639" y="-2668361"/>
            <a:ext cx="6858000" cy="12194722"/>
          </a:xfrm>
          <a:prstGeom prst="rect">
            <a:avLst/>
          </a:prstGeom>
        </p:spPr>
      </p:pic>
      <p:cxnSp>
        <p:nvCxnSpPr>
          <p:cNvPr id="5" name="Straight Connector 4">
            <a:extLst>
              <a:ext uri="{FF2B5EF4-FFF2-40B4-BE49-F238E27FC236}">
                <a16:creationId xmlns:a16="http://schemas.microsoft.com/office/drawing/2014/main" id="{D098AF60-A26A-6FD3-7D1A-C787DE91C6F4}"/>
              </a:ext>
            </a:extLst>
          </p:cNvPr>
          <p:cNvCxnSpPr>
            <a:cxnSpLocks/>
          </p:cNvCxnSpPr>
          <p:nvPr userDrawn="1"/>
        </p:nvCxnSpPr>
        <p:spPr>
          <a:xfrm rot="5400000">
            <a:off x="8970199" y="2714832"/>
            <a:ext cx="0" cy="174491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78ED5736-7A74-31C7-6DFB-69C8F165130B}"/>
              </a:ext>
            </a:extLst>
          </p:cNvPr>
          <p:cNvGrpSpPr/>
          <p:nvPr userDrawn="1"/>
        </p:nvGrpSpPr>
        <p:grpSpPr>
          <a:xfrm>
            <a:off x="-2722" y="0"/>
            <a:ext cx="12172411" cy="6858000"/>
            <a:chOff x="-2722" y="0"/>
            <a:chExt cx="12172411" cy="6858000"/>
          </a:xfrm>
        </p:grpSpPr>
        <p:cxnSp>
          <p:nvCxnSpPr>
            <p:cNvPr id="9" name="Straight Connector 8">
              <a:extLst>
                <a:ext uri="{FF2B5EF4-FFF2-40B4-BE49-F238E27FC236}">
                  <a16:creationId xmlns:a16="http://schemas.microsoft.com/office/drawing/2014/main" id="{4901005B-0802-5048-A880-EE1D46C1AC48}"/>
                </a:ext>
              </a:extLst>
            </p:cNvPr>
            <p:cNvCxnSpPr>
              <a:cxnSpLocks/>
            </p:cNvCxnSpPr>
            <p:nvPr userDrawn="1"/>
          </p:nvCxnSpPr>
          <p:spPr>
            <a:xfrm>
              <a:off x="90375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F5123A0-9A35-4A10-B18B-1F0076027202}"/>
                </a:ext>
              </a:extLst>
            </p:cNvPr>
            <p:cNvCxnSpPr>
              <a:cxnSpLocks/>
            </p:cNvCxnSpPr>
            <p:nvPr userDrawn="1"/>
          </p:nvCxnSpPr>
          <p:spPr>
            <a:xfrm>
              <a:off x="180259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30CA296-900E-5181-EBB6-666A1A4D4BDD}"/>
                </a:ext>
              </a:extLst>
            </p:cNvPr>
            <p:cNvCxnSpPr>
              <a:cxnSpLocks/>
            </p:cNvCxnSpPr>
            <p:nvPr userDrawn="1"/>
          </p:nvCxnSpPr>
          <p:spPr>
            <a:xfrm>
              <a:off x="270144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2296BE-0595-2849-DE2C-2157C4A7CAC5}"/>
                </a:ext>
              </a:extLst>
            </p:cNvPr>
            <p:cNvCxnSpPr>
              <a:cxnSpLocks/>
            </p:cNvCxnSpPr>
            <p:nvPr userDrawn="1"/>
          </p:nvCxnSpPr>
          <p:spPr>
            <a:xfrm>
              <a:off x="360028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01AA678-4B9A-8373-EEE6-4BA4B94920A4}"/>
                </a:ext>
              </a:extLst>
            </p:cNvPr>
            <p:cNvCxnSpPr>
              <a:cxnSpLocks/>
            </p:cNvCxnSpPr>
            <p:nvPr userDrawn="1"/>
          </p:nvCxnSpPr>
          <p:spPr>
            <a:xfrm>
              <a:off x="4499125"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027F1-91C6-9A5E-96B0-0694BF761D28}"/>
                </a:ext>
              </a:extLst>
            </p:cNvPr>
            <p:cNvCxnSpPr>
              <a:cxnSpLocks/>
            </p:cNvCxnSpPr>
            <p:nvPr userDrawn="1"/>
          </p:nvCxnSpPr>
          <p:spPr>
            <a:xfrm>
              <a:off x="53979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3D1AC9-3291-69A3-1A12-53B73270ABB0}"/>
                </a:ext>
              </a:extLst>
            </p:cNvPr>
            <p:cNvCxnSpPr>
              <a:cxnSpLocks/>
            </p:cNvCxnSpPr>
            <p:nvPr userDrawn="1"/>
          </p:nvCxnSpPr>
          <p:spPr>
            <a:xfrm>
              <a:off x="6296809"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AB5B487-074B-7B40-A63B-0C48BC984C66}"/>
                </a:ext>
              </a:extLst>
            </p:cNvPr>
            <p:cNvCxnSpPr>
              <a:cxnSpLocks/>
            </p:cNvCxnSpPr>
            <p:nvPr userDrawn="1"/>
          </p:nvCxnSpPr>
          <p:spPr>
            <a:xfrm>
              <a:off x="7195651"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12F484A-76E7-DC1E-2DA0-AD899D1B4B05}"/>
                </a:ext>
              </a:extLst>
            </p:cNvPr>
            <p:cNvCxnSpPr>
              <a:cxnSpLocks/>
            </p:cNvCxnSpPr>
            <p:nvPr userDrawn="1"/>
          </p:nvCxnSpPr>
          <p:spPr>
            <a:xfrm>
              <a:off x="8094494"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2538593-D71B-2580-7A5E-4516A4DB5BF5}"/>
                </a:ext>
              </a:extLst>
            </p:cNvPr>
            <p:cNvCxnSpPr>
              <a:cxnSpLocks/>
            </p:cNvCxnSpPr>
            <p:nvPr userDrawn="1"/>
          </p:nvCxnSpPr>
          <p:spPr>
            <a:xfrm>
              <a:off x="9892180"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C35C1F9-0879-0584-A192-A9C8C1406C37}"/>
                </a:ext>
              </a:extLst>
            </p:cNvPr>
            <p:cNvCxnSpPr>
              <a:cxnSpLocks/>
            </p:cNvCxnSpPr>
            <p:nvPr userDrawn="1"/>
          </p:nvCxnSpPr>
          <p:spPr>
            <a:xfrm>
              <a:off x="10791023"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6613D6F-B219-F7A8-E66D-6CA5509AF531}"/>
                </a:ext>
              </a:extLst>
            </p:cNvPr>
            <p:cNvCxnSpPr>
              <a:cxnSpLocks/>
            </p:cNvCxnSpPr>
            <p:nvPr userDrawn="1"/>
          </p:nvCxnSpPr>
          <p:spPr>
            <a:xfrm>
              <a:off x="1168986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B1E5C3E-AE59-E0E4-0DD5-2FFF88B7114D}"/>
                </a:ext>
              </a:extLst>
            </p:cNvPr>
            <p:cNvCxnSpPr>
              <a:cxnSpLocks/>
            </p:cNvCxnSpPr>
            <p:nvPr userDrawn="1"/>
          </p:nvCxnSpPr>
          <p:spPr>
            <a:xfrm flipH="1">
              <a:off x="-2722" y="9088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3A8A0B-B882-E55E-618E-B1827B0226A7}"/>
                </a:ext>
              </a:extLst>
            </p:cNvPr>
            <p:cNvCxnSpPr>
              <a:cxnSpLocks/>
            </p:cNvCxnSpPr>
            <p:nvPr userDrawn="1"/>
          </p:nvCxnSpPr>
          <p:spPr>
            <a:xfrm flipH="1">
              <a:off x="-2722" y="18042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EA8B0F4-8AD9-AFE2-4F95-8B8CAA186613}"/>
                </a:ext>
              </a:extLst>
            </p:cNvPr>
            <p:cNvCxnSpPr>
              <a:cxnSpLocks/>
            </p:cNvCxnSpPr>
            <p:nvPr userDrawn="1"/>
          </p:nvCxnSpPr>
          <p:spPr>
            <a:xfrm flipH="1">
              <a:off x="-2722" y="26995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6515BC2-557A-EE1E-28FB-D325FBCC43A1}"/>
                </a:ext>
              </a:extLst>
            </p:cNvPr>
            <p:cNvCxnSpPr>
              <a:cxnSpLocks/>
            </p:cNvCxnSpPr>
            <p:nvPr userDrawn="1"/>
          </p:nvCxnSpPr>
          <p:spPr>
            <a:xfrm flipH="1">
              <a:off x="-2722" y="35949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CB311A-1BD0-4937-9B6A-38C1B43EDA6E}"/>
                </a:ext>
              </a:extLst>
            </p:cNvPr>
            <p:cNvCxnSpPr>
              <a:cxnSpLocks/>
            </p:cNvCxnSpPr>
            <p:nvPr userDrawn="1"/>
          </p:nvCxnSpPr>
          <p:spPr>
            <a:xfrm flipH="1">
              <a:off x="-2722" y="44902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13E9DDC-AE8E-9A5A-A795-E49642069182}"/>
                </a:ext>
              </a:extLst>
            </p:cNvPr>
            <p:cNvCxnSpPr>
              <a:cxnSpLocks/>
            </p:cNvCxnSpPr>
            <p:nvPr userDrawn="1"/>
          </p:nvCxnSpPr>
          <p:spPr>
            <a:xfrm flipH="1">
              <a:off x="-2722" y="538560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63CC1C-40EB-2A2C-690A-1CEDB4A1468B}"/>
                </a:ext>
              </a:extLst>
            </p:cNvPr>
            <p:cNvCxnSpPr>
              <a:cxnSpLocks/>
            </p:cNvCxnSpPr>
            <p:nvPr userDrawn="1"/>
          </p:nvCxnSpPr>
          <p:spPr>
            <a:xfrm flipH="1">
              <a:off x="-2722" y="6280957"/>
              <a:ext cx="1217241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50FCAF-70B8-644B-AA6A-00A098B68AE7}"/>
                </a:ext>
              </a:extLst>
            </p:cNvPr>
            <p:cNvCxnSpPr>
              <a:cxnSpLocks/>
            </p:cNvCxnSpPr>
            <p:nvPr userDrawn="1"/>
          </p:nvCxnSpPr>
          <p:spPr>
            <a:xfrm>
              <a:off x="8993337" y="0"/>
              <a:ext cx="0" cy="685800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6A8536ED-DC22-ACAE-F249-84E57811A05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456" r="11207" b="22544"/>
          <a:stretch/>
        </p:blipFill>
        <p:spPr>
          <a:xfrm>
            <a:off x="5588759" y="308610"/>
            <a:ext cx="6583519" cy="6549390"/>
          </a:xfrm>
          <a:prstGeom prst="rect">
            <a:avLst/>
          </a:prstGeom>
        </p:spPr>
      </p:pic>
      <p:pic>
        <p:nvPicPr>
          <p:cNvPr id="61" name="Picture 60" descr="A green rectangular object with white lines&#10;&#10;Description automatically generated">
            <a:extLst>
              <a:ext uri="{FF2B5EF4-FFF2-40B4-BE49-F238E27FC236}">
                <a16:creationId xmlns:a16="http://schemas.microsoft.com/office/drawing/2014/main" id="{0E70FE86-BFC9-3799-FAFB-D59C8A9ACEA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518" t="17315" r="39474" b="74141"/>
          <a:stretch/>
        </p:blipFill>
        <p:spPr>
          <a:xfrm rot="16200000">
            <a:off x="7206291" y="5383942"/>
            <a:ext cx="893091" cy="895126"/>
          </a:xfrm>
          <a:prstGeom prst="rect">
            <a:avLst/>
          </a:prstGeom>
        </p:spPr>
      </p:pic>
      <p:pic>
        <p:nvPicPr>
          <p:cNvPr id="62" name="Picture 61" descr="A green rectangular object with white lines&#10;&#10;Description automatically generated">
            <a:extLst>
              <a:ext uri="{FF2B5EF4-FFF2-40B4-BE49-F238E27FC236}">
                <a16:creationId xmlns:a16="http://schemas.microsoft.com/office/drawing/2014/main" id="{9A6EEB0D-ED2B-F5C0-FB3F-C2A19EB8FDD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383" t="7750" r="39677" b="73329"/>
          <a:stretch/>
        </p:blipFill>
        <p:spPr>
          <a:xfrm rot="16200000">
            <a:off x="6015057" y="5672940"/>
            <a:ext cx="579948" cy="1806795"/>
          </a:xfrm>
          <a:prstGeom prst="rect">
            <a:avLst/>
          </a:prstGeom>
        </p:spPr>
      </p:pic>
      <p:pic>
        <p:nvPicPr>
          <p:cNvPr id="63" name="Picture 62" descr="A green rectangular object with white lines&#10;&#10;Description automatically generated">
            <a:extLst>
              <a:ext uri="{FF2B5EF4-FFF2-40B4-BE49-F238E27FC236}">
                <a16:creationId xmlns:a16="http://schemas.microsoft.com/office/drawing/2014/main" id="{1B4E661A-F31D-815D-AE4D-C15B0E5A543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383" t="7750" r="39908" b="82965"/>
          <a:stretch/>
        </p:blipFill>
        <p:spPr>
          <a:xfrm rot="16200000">
            <a:off x="8259540" y="6109476"/>
            <a:ext cx="579949" cy="917283"/>
          </a:xfrm>
          <a:prstGeom prst="rect">
            <a:avLst/>
          </a:prstGeom>
        </p:spPr>
      </p:pic>
      <p:pic>
        <p:nvPicPr>
          <p:cNvPr id="64" name="Picture 63" descr="A green rectangular object with white lines&#10;&#10;Description automatically generated">
            <a:extLst>
              <a:ext uri="{FF2B5EF4-FFF2-40B4-BE49-F238E27FC236}">
                <a16:creationId xmlns:a16="http://schemas.microsoft.com/office/drawing/2014/main" id="{EA577F07-252C-FD86-7749-EA84AC08CA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999" t="7875" r="39402" b="73359"/>
          <a:stretch/>
        </p:blipFill>
        <p:spPr>
          <a:xfrm rot="16200000">
            <a:off x="8544985" y="3141844"/>
            <a:ext cx="893090" cy="1801310"/>
          </a:xfrm>
          <a:prstGeom prst="rect">
            <a:avLst/>
          </a:prstGeom>
        </p:spPr>
      </p:pic>
      <p:pic>
        <p:nvPicPr>
          <p:cNvPr id="65" name="Picture 64" descr="A green rectangular object with white lines&#10;&#10;Description automatically generated">
            <a:extLst>
              <a:ext uri="{FF2B5EF4-FFF2-40B4-BE49-F238E27FC236}">
                <a16:creationId xmlns:a16="http://schemas.microsoft.com/office/drawing/2014/main" id="{E39B1D48-1DEE-F293-78A5-7904E5FC660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481" r="39677" b="73504"/>
          <a:stretch/>
        </p:blipFill>
        <p:spPr>
          <a:xfrm rot="16200000">
            <a:off x="10787970" y="919551"/>
            <a:ext cx="895328" cy="889222"/>
          </a:xfrm>
          <a:prstGeom prst="rect">
            <a:avLst/>
          </a:prstGeom>
        </p:spPr>
      </p:pic>
      <p:pic>
        <p:nvPicPr>
          <p:cNvPr id="66" name="Picture 65" descr="A green rectangular object with white lines&#10;&#10;Description automatically generated">
            <a:extLst>
              <a:ext uri="{FF2B5EF4-FFF2-40B4-BE49-F238E27FC236}">
                <a16:creationId xmlns:a16="http://schemas.microsoft.com/office/drawing/2014/main" id="{6C60D5D1-705A-0A2E-7541-95048412BB9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58" t="17113" r="39344" b="73504"/>
          <a:stretch/>
        </p:blipFill>
        <p:spPr>
          <a:xfrm rot="16200000">
            <a:off x="8083587" y="2699916"/>
            <a:ext cx="893091" cy="903400"/>
          </a:xfrm>
          <a:prstGeom prst="rect">
            <a:avLst/>
          </a:prstGeom>
        </p:spPr>
      </p:pic>
      <p:pic>
        <p:nvPicPr>
          <p:cNvPr id="67" name="Picture 66" descr="A green rectangular object with white lines&#10;&#10;Description automatically generated">
            <a:extLst>
              <a:ext uri="{FF2B5EF4-FFF2-40B4-BE49-F238E27FC236}">
                <a16:creationId xmlns:a16="http://schemas.microsoft.com/office/drawing/2014/main" id="{F59DF701-6A91-368E-5263-E84E2E3A982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179" t="26632" r="39222" b="63985"/>
          <a:stretch/>
        </p:blipFill>
        <p:spPr>
          <a:xfrm rot="16200000">
            <a:off x="6307437" y="4487547"/>
            <a:ext cx="893092" cy="903400"/>
          </a:xfrm>
          <a:prstGeom prst="rect">
            <a:avLst/>
          </a:prstGeom>
        </p:spPr>
      </p:pic>
      <p:pic>
        <p:nvPicPr>
          <p:cNvPr id="68" name="Picture 67" descr="A green rectangular object with white lines&#10;&#10;Description automatically generated">
            <a:extLst>
              <a:ext uri="{FF2B5EF4-FFF2-40B4-BE49-F238E27FC236}">
                <a16:creationId xmlns:a16="http://schemas.microsoft.com/office/drawing/2014/main" id="{27C606F5-1974-658B-4508-3741FAAA83C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3142" t="-237" r="39402" b="95064"/>
          <a:stretch/>
        </p:blipFill>
        <p:spPr>
          <a:xfrm rot="16200000">
            <a:off x="11599784" y="6274088"/>
            <a:ext cx="656156" cy="511854"/>
          </a:xfrm>
          <a:prstGeom prst="rect">
            <a:avLst/>
          </a:prstGeom>
        </p:spPr>
      </p:pic>
      <p:pic>
        <p:nvPicPr>
          <p:cNvPr id="69" name="Picture 68" descr="A green rectangular object with white lines&#10;&#10;Description automatically generated">
            <a:extLst>
              <a:ext uri="{FF2B5EF4-FFF2-40B4-BE49-F238E27FC236}">
                <a16:creationId xmlns:a16="http://schemas.microsoft.com/office/drawing/2014/main" id="{C7A5F8B6-51CB-9096-2383-A437746B0F5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9999" t="7754" r="39402" b="77538"/>
          <a:stretch/>
        </p:blipFill>
        <p:spPr>
          <a:xfrm rot="16200000">
            <a:off x="11033319" y="5128705"/>
            <a:ext cx="893090" cy="1407843"/>
          </a:xfrm>
          <a:prstGeom prst="rect">
            <a:avLst/>
          </a:prstGeom>
        </p:spPr>
      </p:pic>
      <p:cxnSp>
        <p:nvCxnSpPr>
          <p:cNvPr id="70" name="Straight Connector 69">
            <a:extLst>
              <a:ext uri="{FF2B5EF4-FFF2-40B4-BE49-F238E27FC236}">
                <a16:creationId xmlns:a16="http://schemas.microsoft.com/office/drawing/2014/main" id="{587E71E2-2913-0A7E-96F9-F5950E1ED1D6}"/>
              </a:ext>
            </a:extLst>
          </p:cNvPr>
          <p:cNvCxnSpPr>
            <a:cxnSpLocks/>
          </p:cNvCxnSpPr>
          <p:nvPr userDrawn="1"/>
        </p:nvCxnSpPr>
        <p:spPr>
          <a:xfrm flipH="1">
            <a:off x="10775942" y="6280957"/>
            <a:ext cx="1407847"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5767145-4E28-313C-E377-89B88394281D}"/>
              </a:ext>
            </a:extLst>
          </p:cNvPr>
          <p:cNvCxnSpPr>
            <a:cxnSpLocks/>
            <a:endCxn id="64" idx="1"/>
          </p:cNvCxnSpPr>
          <p:nvPr userDrawn="1"/>
        </p:nvCxnSpPr>
        <p:spPr>
          <a:xfrm>
            <a:off x="8980957" y="2705070"/>
            <a:ext cx="10573" cy="1783974"/>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9D777CD-C037-CE1B-7B65-21D288A9C476}"/>
              </a:ext>
            </a:extLst>
          </p:cNvPr>
          <p:cNvCxnSpPr>
            <a:cxnSpLocks/>
          </p:cNvCxnSpPr>
          <p:nvPr userDrawn="1"/>
        </p:nvCxnSpPr>
        <p:spPr>
          <a:xfrm>
            <a:off x="11689867" y="5385607"/>
            <a:ext cx="0" cy="1472486"/>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9CA177F-DA45-FFB6-AC39-7FA18A216A8F}"/>
              </a:ext>
            </a:extLst>
          </p:cNvPr>
          <p:cNvCxnSpPr>
            <a:cxnSpLocks/>
          </p:cNvCxnSpPr>
          <p:nvPr userDrawn="1"/>
        </p:nvCxnSpPr>
        <p:spPr>
          <a:xfrm flipH="1">
            <a:off x="8078434" y="3594907"/>
            <a:ext cx="1813751"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2AC7634-ACF0-A7BA-4B98-BA8921954FB0}"/>
              </a:ext>
            </a:extLst>
          </p:cNvPr>
          <p:cNvCxnSpPr>
            <a:cxnSpLocks/>
          </p:cNvCxnSpPr>
          <p:nvPr userDrawn="1"/>
        </p:nvCxnSpPr>
        <p:spPr>
          <a:xfrm>
            <a:off x="8094494" y="2697970"/>
            <a:ext cx="0" cy="1782117"/>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128F027-FCC0-FE53-F35F-601C6C411B27}"/>
              </a:ext>
            </a:extLst>
          </p:cNvPr>
          <p:cNvCxnSpPr>
            <a:cxnSpLocks/>
          </p:cNvCxnSpPr>
          <p:nvPr userDrawn="1"/>
        </p:nvCxnSpPr>
        <p:spPr>
          <a:xfrm>
            <a:off x="6302283" y="6278051"/>
            <a:ext cx="0" cy="579949"/>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5A23F378-D31E-FB02-9045-B64636E57696}"/>
              </a:ext>
            </a:extLst>
          </p:cNvPr>
          <p:cNvCxnSpPr>
            <a:cxnSpLocks/>
          </p:cNvCxnSpPr>
          <p:nvPr userDrawn="1"/>
        </p:nvCxnSpPr>
        <p:spPr>
          <a:xfrm flipH="1">
            <a:off x="5397967" y="6286364"/>
            <a:ext cx="1807716" cy="0"/>
          </a:xfrm>
          <a:prstGeom prst="line">
            <a:avLst/>
          </a:prstGeom>
          <a:ln w="12700">
            <a:solidFill>
              <a:srgbClr val="61A53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2C41B265-0394-B89F-2283-4659B5135DC0}"/>
              </a:ext>
            </a:extLst>
          </p:cNvPr>
          <p:cNvCxnSpPr>
            <a:cxnSpLocks/>
          </p:cNvCxnSpPr>
          <p:nvPr userDrawn="1"/>
        </p:nvCxnSpPr>
        <p:spPr>
          <a:xfrm flipH="1">
            <a:off x="10791023" y="905739"/>
            <a:ext cx="1392766"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8CA53E6-B874-373B-F439-949C4EDCA9E4}"/>
              </a:ext>
            </a:extLst>
          </p:cNvPr>
          <p:cNvCxnSpPr>
            <a:cxnSpLocks/>
          </p:cNvCxnSpPr>
          <p:nvPr userDrawn="1"/>
        </p:nvCxnSpPr>
        <p:spPr>
          <a:xfrm flipH="1">
            <a:off x="10791023" y="1811826"/>
            <a:ext cx="1392766"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CCE079D-BA47-FB2C-3147-19D3049D2D54}"/>
              </a:ext>
            </a:extLst>
          </p:cNvPr>
          <p:cNvCxnSpPr>
            <a:cxnSpLocks/>
          </p:cNvCxnSpPr>
          <p:nvPr userDrawn="1"/>
        </p:nvCxnSpPr>
        <p:spPr>
          <a:xfrm flipH="1">
            <a:off x="5397967" y="5384959"/>
            <a:ext cx="1807306"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EB379D-7CB6-4633-E2C8-A80EAE8E1CD7}"/>
              </a:ext>
            </a:extLst>
          </p:cNvPr>
          <p:cNvCxnSpPr>
            <a:cxnSpLocks/>
          </p:cNvCxnSpPr>
          <p:nvPr userDrawn="1"/>
        </p:nvCxnSpPr>
        <p:spPr>
          <a:xfrm flipH="1">
            <a:off x="8101280" y="2705070"/>
            <a:ext cx="879677" cy="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65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v1">
    <p:bg>
      <p:bgPr>
        <a:solidFill>
          <a:schemeClr val="bg1"/>
        </a:solidFill>
        <a:effectLst/>
      </p:bgPr>
    </p:bg>
    <p:spTree>
      <p:nvGrpSpPr>
        <p:cNvPr id="1" name=""/>
        <p:cNvGrpSpPr/>
        <p:nvPr/>
      </p:nvGrpSpPr>
      <p:grpSpPr>
        <a:xfrm>
          <a:off x="0" y="0"/>
          <a:ext cx="0" cy="0"/>
          <a:chOff x="0" y="0"/>
          <a:chExt cx="0" cy="0"/>
        </a:xfrm>
      </p:grpSpPr>
      <p:pic>
        <p:nvPicPr>
          <p:cNvPr id="27" name="Picture 26" descr="A green rectangular object with white lines&#10;&#10;Description automatically generated">
            <a:extLst>
              <a:ext uri="{FF2B5EF4-FFF2-40B4-BE49-F238E27FC236}">
                <a16:creationId xmlns:a16="http://schemas.microsoft.com/office/drawing/2014/main" id="{43A52A60-5909-6D1C-DD76-51F97B2E57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634" r="43464" b="54532"/>
          <a:stretch/>
        </p:blipFill>
        <p:spPr>
          <a:xfrm rot="5400000">
            <a:off x="8288280" y="5257009"/>
            <a:ext cx="543778" cy="2658204"/>
          </a:xfrm>
          <a:prstGeom prst="rect">
            <a:avLst/>
          </a:prstGeom>
        </p:spPr>
      </p:pic>
      <p:pic>
        <p:nvPicPr>
          <p:cNvPr id="28" name="Picture 27" descr="A green rectangular object with white lines&#10;&#10;Description automatically generated">
            <a:extLst>
              <a:ext uri="{FF2B5EF4-FFF2-40B4-BE49-F238E27FC236}">
                <a16:creationId xmlns:a16="http://schemas.microsoft.com/office/drawing/2014/main" id="{F8A28AD0-8EE2-FB54-D69E-09A8468DB1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5400000">
            <a:off x="8161188" y="5436100"/>
            <a:ext cx="860252" cy="895990"/>
          </a:xfrm>
          <a:prstGeom prst="rect">
            <a:avLst/>
          </a:prstGeom>
        </p:spPr>
      </p:pic>
      <p:sp>
        <p:nvSpPr>
          <p:cNvPr id="2" name="Title 1">
            <a:extLst>
              <a:ext uri="{FF2B5EF4-FFF2-40B4-BE49-F238E27FC236}">
                <a16:creationId xmlns:a16="http://schemas.microsoft.com/office/drawing/2014/main" id="{F98FA76A-EC5F-4C43-A25A-3251BEA99E77}"/>
              </a:ext>
            </a:extLst>
          </p:cNvPr>
          <p:cNvSpPr>
            <a:spLocks noGrp="1"/>
          </p:cNvSpPr>
          <p:nvPr userDrawn="1">
            <p:ph type="ctrTitle" hasCustomPrompt="1"/>
          </p:nvPr>
        </p:nvSpPr>
        <p:spPr>
          <a:xfrm>
            <a:off x="1934062" y="1198800"/>
            <a:ext cx="8323876" cy="1785255"/>
          </a:xfrm>
        </p:spPr>
        <p:txBody>
          <a:bodyPr anchor="b">
            <a:noAutofit/>
          </a:bodyPr>
          <a:lstStyle>
            <a:lvl1pPr algn="ctr">
              <a:defRPr sz="5400">
                <a:solidFill>
                  <a:schemeClr val="tx1"/>
                </a:solidFill>
              </a:defRPr>
            </a:lvl1pPr>
          </a:lstStyle>
          <a:p>
            <a:r>
              <a:rPr lang="en-US"/>
              <a:t>Presentation Title</a:t>
            </a:r>
            <a:endParaRPr lang="en-GB"/>
          </a:p>
        </p:txBody>
      </p:sp>
      <p:sp>
        <p:nvSpPr>
          <p:cNvPr id="3" name="Subtitle 2">
            <a:extLst>
              <a:ext uri="{FF2B5EF4-FFF2-40B4-BE49-F238E27FC236}">
                <a16:creationId xmlns:a16="http://schemas.microsoft.com/office/drawing/2014/main" id="{03AAFC3A-F3CB-4337-982B-14D542C7FB3F}"/>
              </a:ext>
            </a:extLst>
          </p:cNvPr>
          <p:cNvSpPr>
            <a:spLocks noGrp="1"/>
          </p:cNvSpPr>
          <p:nvPr userDrawn="1">
            <p:ph type="subTitle" idx="1"/>
          </p:nvPr>
        </p:nvSpPr>
        <p:spPr>
          <a:xfrm>
            <a:off x="1934062" y="3171600"/>
            <a:ext cx="8323876" cy="2264229"/>
          </a:xfrm>
        </p:spPr>
        <p:txBody>
          <a:bodyPr anchor="t">
            <a:normAutofit/>
          </a:bodyPr>
          <a:lstStyle>
            <a:lvl1pPr marL="0" indent="0" algn="ctr">
              <a:spcBef>
                <a:spcPts val="0"/>
              </a:spcBef>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Graphic 7">
            <a:extLst>
              <a:ext uri="{FF2B5EF4-FFF2-40B4-BE49-F238E27FC236}">
                <a16:creationId xmlns:a16="http://schemas.microsoft.com/office/drawing/2014/main" id="{4988F2E9-D8AE-42D2-891C-D865DB27B80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55480" y="5377046"/>
            <a:ext cx="1032475" cy="929228"/>
          </a:xfrm>
          <a:prstGeom prst="rect">
            <a:avLst/>
          </a:prstGeom>
        </p:spPr>
      </p:pic>
      <p:pic>
        <p:nvPicPr>
          <p:cNvPr id="11" name="Picture 10" descr="A green rectangular object with white lines&#10;&#10;Description automatically generated">
            <a:extLst>
              <a:ext uri="{FF2B5EF4-FFF2-40B4-BE49-F238E27FC236}">
                <a16:creationId xmlns:a16="http://schemas.microsoft.com/office/drawing/2014/main" id="{A2F4C8D9-26B4-ECFD-2EC3-DFD2A85ADC6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634" r="39677" b="54532"/>
          <a:stretch/>
        </p:blipFill>
        <p:spPr>
          <a:xfrm rot="16200000">
            <a:off x="898976" y="-898976"/>
            <a:ext cx="860252" cy="2658204"/>
          </a:xfrm>
          <a:prstGeom prst="rect">
            <a:avLst/>
          </a:prstGeom>
        </p:spPr>
      </p:pic>
      <p:pic>
        <p:nvPicPr>
          <p:cNvPr id="12" name="Picture 11" descr="A green rectangular object with white lines&#10;&#10;Description automatically generated">
            <a:extLst>
              <a:ext uri="{FF2B5EF4-FFF2-40B4-BE49-F238E27FC236}">
                <a16:creationId xmlns:a16="http://schemas.microsoft.com/office/drawing/2014/main" id="{E3A1C8BF-507A-637B-E219-38EC3A09921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877356" y="842384"/>
            <a:ext cx="860252" cy="895990"/>
          </a:xfrm>
          <a:prstGeom prst="rect">
            <a:avLst/>
          </a:prstGeom>
        </p:spPr>
      </p:pic>
      <p:pic>
        <p:nvPicPr>
          <p:cNvPr id="15" name="Picture 14" descr="A green rectangular object with white lines&#10;&#10;Description automatically generated">
            <a:extLst>
              <a:ext uri="{FF2B5EF4-FFF2-40B4-BE49-F238E27FC236}">
                <a16:creationId xmlns:a16="http://schemas.microsoft.com/office/drawing/2014/main" id="{BA415AD0-AD9B-9AB4-3CEB-7732AEF28E0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3153" t="16931" r="39677" b="73504"/>
          <a:stretch/>
        </p:blipFill>
        <p:spPr>
          <a:xfrm rot="16200000">
            <a:off x="157090" y="6101704"/>
            <a:ext cx="599205" cy="913388"/>
          </a:xfrm>
          <a:prstGeom prst="rect">
            <a:avLst/>
          </a:prstGeom>
        </p:spPr>
      </p:pic>
      <p:pic>
        <p:nvPicPr>
          <p:cNvPr id="16" name="Picture 15" descr="A green rectangular object with white lines&#10;&#10;Description automatically generated">
            <a:extLst>
              <a:ext uri="{FF2B5EF4-FFF2-40B4-BE49-F238E27FC236}">
                <a16:creationId xmlns:a16="http://schemas.microsoft.com/office/drawing/2014/main" id="{F90643EC-FDA8-6611-319A-E2F53B75A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931257" y="5380674"/>
            <a:ext cx="860252" cy="895990"/>
          </a:xfrm>
          <a:prstGeom prst="rect">
            <a:avLst/>
          </a:prstGeom>
        </p:spPr>
      </p:pic>
      <p:pic>
        <p:nvPicPr>
          <p:cNvPr id="17" name="Picture 16" descr="A green rectangular object with white lines&#10;&#10;Description automatically generated">
            <a:extLst>
              <a:ext uri="{FF2B5EF4-FFF2-40B4-BE49-F238E27FC236}">
                <a16:creationId xmlns:a16="http://schemas.microsoft.com/office/drawing/2014/main" id="{CD13B6B3-D3E8-8C96-5C03-DCF5054C65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18" name="Picture 17" descr="A green rectangular object with white lines&#10;&#10;Description automatically generated">
            <a:extLst>
              <a:ext uri="{FF2B5EF4-FFF2-40B4-BE49-F238E27FC236}">
                <a16:creationId xmlns:a16="http://schemas.microsoft.com/office/drawing/2014/main" id="{086B4F6C-9E05-3634-02EC-9FD119D1F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19" name="Picture 18" descr="A green rectangular object with white lines&#10;&#10;Description automatically generated">
            <a:extLst>
              <a:ext uri="{FF2B5EF4-FFF2-40B4-BE49-F238E27FC236}">
                <a16:creationId xmlns:a16="http://schemas.microsoft.com/office/drawing/2014/main" id="{E59E0839-D440-6C70-85EF-AEAB3B250D0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0" name="Straight Connector 9">
            <a:extLst>
              <a:ext uri="{FF2B5EF4-FFF2-40B4-BE49-F238E27FC236}">
                <a16:creationId xmlns:a16="http://schemas.microsoft.com/office/drawing/2014/main" id="{01BC3B28-1C93-2E01-D12B-9438EF866A49}"/>
              </a:ext>
            </a:extLst>
          </p:cNvPr>
          <p:cNvCxnSpPr>
            <a:cxnSpLocks/>
          </p:cNvCxnSpPr>
          <p:nvPr userDrawn="1"/>
        </p:nvCxnSpPr>
        <p:spPr>
          <a:xfrm>
            <a:off x="8143748" y="5458192"/>
            <a:ext cx="0" cy="139980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C3C2DA-FE9F-A7DD-E95D-FEB3C56797F0}"/>
              </a:ext>
            </a:extLst>
          </p:cNvPr>
          <p:cNvCxnSpPr>
            <a:cxnSpLocks/>
          </p:cNvCxnSpPr>
          <p:nvPr userDrawn="1"/>
        </p:nvCxnSpPr>
        <p:spPr>
          <a:xfrm rot="5400000">
            <a:off x="8157329" y="5441767"/>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01EBAD2-8C3E-615F-6712-36926FABF4E9}"/>
              </a:ext>
            </a:extLst>
          </p:cNvPr>
          <p:cNvCxnSpPr>
            <a:cxnSpLocks/>
          </p:cNvCxnSpPr>
          <p:nvPr userDrawn="1"/>
        </p:nvCxnSpPr>
        <p:spPr>
          <a:xfrm>
            <a:off x="9031506" y="5458192"/>
            <a:ext cx="0" cy="139980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75918D-5A44-A29C-AE30-6BD50C06AAC7}"/>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D73ADD-3D96-8613-6BA0-6631BC3CF63C}"/>
              </a:ext>
            </a:extLst>
          </p:cNvPr>
          <p:cNvCxnSpPr>
            <a:cxnSpLocks/>
          </p:cNvCxnSpPr>
          <p:nvPr userDrawn="1"/>
        </p:nvCxnSpPr>
        <p:spPr>
          <a:xfrm>
            <a:off x="849961"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B4C8A83-3965-8816-3121-5E989203D654}"/>
              </a:ext>
            </a:extLst>
          </p:cNvPr>
          <p:cNvCxnSpPr>
            <a:cxnSpLocks/>
          </p:cNvCxnSpPr>
          <p:nvPr userDrawn="1"/>
        </p:nvCxnSpPr>
        <p:spPr>
          <a:xfrm rot="5400000">
            <a:off x="863542" y="-23615"/>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EC98FD0-5A1D-676E-356F-D9557FEB11E1}"/>
              </a:ext>
            </a:extLst>
          </p:cNvPr>
          <p:cNvCxnSpPr>
            <a:cxnSpLocks/>
          </p:cNvCxnSpPr>
          <p:nvPr userDrawn="1"/>
        </p:nvCxnSpPr>
        <p:spPr>
          <a:xfrm>
            <a:off x="1748477"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F2E4CF-3F91-DE00-350E-F67F4C5FDFD6}"/>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89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07B142-003B-4AFE-80B3-A862D6C0BD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C25245F-947D-454E-B2F4-E914F7ADE5B8}"/>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6559D082-E38B-4F1F-98B6-6A3631BFE623}" type="datetime1">
              <a:rPr lang="en-GB" smtClean="0"/>
              <a:t>09/01/2024</a:t>
            </a:fld>
            <a:endParaRPr lang="en-GB"/>
          </a:p>
        </p:txBody>
      </p:sp>
      <p:sp>
        <p:nvSpPr>
          <p:cNvPr id="8" name="Footer Placeholder 4">
            <a:extLst>
              <a:ext uri="{FF2B5EF4-FFF2-40B4-BE49-F238E27FC236}">
                <a16:creationId xmlns:a16="http://schemas.microsoft.com/office/drawing/2014/main" id="{79F74532-390E-4BED-BE7F-9F1FDA1C6307}"/>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9" name="Slide Number Placeholder 5">
            <a:extLst>
              <a:ext uri="{FF2B5EF4-FFF2-40B4-BE49-F238E27FC236}">
                <a16:creationId xmlns:a16="http://schemas.microsoft.com/office/drawing/2014/main" id="{A1261A15-661E-4397-BB72-51CB0B80FCA8}"/>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10" name="Picture 9" descr="A green rectangular object with white lines&#10;&#10;Description automatically generated">
            <a:extLst>
              <a:ext uri="{FF2B5EF4-FFF2-40B4-BE49-F238E27FC236}">
                <a16:creationId xmlns:a16="http://schemas.microsoft.com/office/drawing/2014/main" id="{F4CAEF8D-B1E0-DD72-C827-1F0E1B396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11" name="Picture 10" descr="A green rectangular object with white lines&#10;&#10;Description automatically generated">
            <a:extLst>
              <a:ext uri="{FF2B5EF4-FFF2-40B4-BE49-F238E27FC236}">
                <a16:creationId xmlns:a16="http://schemas.microsoft.com/office/drawing/2014/main" id="{82C62833-67DB-B235-6240-E4E75B586F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12" name="Picture 11" descr="A green rectangular object with white lines&#10;&#10;Description automatically generated">
            <a:extLst>
              <a:ext uri="{FF2B5EF4-FFF2-40B4-BE49-F238E27FC236}">
                <a16:creationId xmlns:a16="http://schemas.microsoft.com/office/drawing/2014/main" id="{B7D9DBDB-DEA8-72A6-58FE-F6DCCE2842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5" name="Straight Connector 14">
            <a:extLst>
              <a:ext uri="{FF2B5EF4-FFF2-40B4-BE49-F238E27FC236}">
                <a16:creationId xmlns:a16="http://schemas.microsoft.com/office/drawing/2014/main" id="{D9009677-E5AA-57DB-708C-BCAB721FB275}"/>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3ECE27-BAFA-331E-1C31-5606F4FB9745}"/>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212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Text Leve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07B142-003B-4AFE-80B3-A862D6C0BDBF}"/>
              </a:ext>
            </a:extLst>
          </p:cNvPr>
          <p:cNvSpPr>
            <a:spLocks noGrp="1"/>
          </p:cNvSpPr>
          <p:nvPr>
            <p:ph idx="1"/>
          </p:nvPr>
        </p:nvSpPr>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2F047097-12CB-41D8-B8F8-6CB987638135}"/>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B55EBD47-0D1E-48DF-8140-CB1809308113}" type="datetime1">
              <a:rPr lang="en-GB" smtClean="0"/>
              <a:t>09/01/2024</a:t>
            </a:fld>
            <a:endParaRPr lang="en-GB"/>
          </a:p>
        </p:txBody>
      </p:sp>
      <p:sp>
        <p:nvSpPr>
          <p:cNvPr id="8" name="Footer Placeholder 4">
            <a:extLst>
              <a:ext uri="{FF2B5EF4-FFF2-40B4-BE49-F238E27FC236}">
                <a16:creationId xmlns:a16="http://schemas.microsoft.com/office/drawing/2014/main" id="{5BD3E316-F08F-4B30-B7F6-B5C3AE6A77FB}"/>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9" name="Slide Number Placeholder 5">
            <a:extLst>
              <a:ext uri="{FF2B5EF4-FFF2-40B4-BE49-F238E27FC236}">
                <a16:creationId xmlns:a16="http://schemas.microsoft.com/office/drawing/2014/main" id="{1BDEF3A1-0789-4CA7-808C-499B371C0FFA}"/>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4" name="Picture 3" descr="A green rectangular object with white lines&#10;&#10;Description automatically generated">
            <a:extLst>
              <a:ext uri="{FF2B5EF4-FFF2-40B4-BE49-F238E27FC236}">
                <a16:creationId xmlns:a16="http://schemas.microsoft.com/office/drawing/2014/main" id="{519EEF78-507F-E922-2D22-BE21CBF44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5" name="Picture 4" descr="A green rectangular object with white lines&#10;&#10;Description automatically generated">
            <a:extLst>
              <a:ext uri="{FF2B5EF4-FFF2-40B4-BE49-F238E27FC236}">
                <a16:creationId xmlns:a16="http://schemas.microsoft.com/office/drawing/2014/main" id="{BE296DB4-7D6F-1338-5B23-9E9C586E8B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6" name="Picture 5" descr="A green rectangular object with white lines&#10;&#10;Description automatically generated">
            <a:extLst>
              <a:ext uri="{FF2B5EF4-FFF2-40B4-BE49-F238E27FC236}">
                <a16:creationId xmlns:a16="http://schemas.microsoft.com/office/drawing/2014/main" id="{DB8B5EBA-F9DB-86F5-8126-05C7EFC95E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5" name="Straight Connector 14">
            <a:extLst>
              <a:ext uri="{FF2B5EF4-FFF2-40B4-BE49-F238E27FC236}">
                <a16:creationId xmlns:a16="http://schemas.microsoft.com/office/drawing/2014/main" id="{E7E8044E-8416-2D85-B960-3727D33954B8}"/>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18CEC7-B4C9-12BD-E19C-FB98EFDF8F40}"/>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3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884497" y="897875"/>
            <a:ext cx="9262804" cy="99668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607B142-003B-4AFE-80B3-A862D6C0BDBF}"/>
              </a:ext>
            </a:extLst>
          </p:cNvPr>
          <p:cNvSpPr>
            <a:spLocks noGrp="1"/>
          </p:cNvSpPr>
          <p:nvPr>
            <p:ph idx="1"/>
          </p:nvPr>
        </p:nvSpPr>
        <p:spPr>
          <a:xfrm>
            <a:off x="884497" y="1971675"/>
            <a:ext cx="4414625"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9D29F2B8-E5CE-47BF-8F27-7D2F2F1937D4}"/>
              </a:ext>
            </a:extLst>
          </p:cNvPr>
          <p:cNvSpPr>
            <a:spLocks noGrp="1"/>
          </p:cNvSpPr>
          <p:nvPr>
            <p:ph idx="13"/>
          </p:nvPr>
        </p:nvSpPr>
        <p:spPr>
          <a:xfrm>
            <a:off x="5732676" y="1971674"/>
            <a:ext cx="4414625"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FAE1D507-1E03-41E3-A35C-41941335680B}"/>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2ED7033D-5461-4947-A867-8CFA376592B4}" type="datetime1">
              <a:rPr lang="en-GB" smtClean="0"/>
              <a:t>09/01/2024</a:t>
            </a:fld>
            <a:endParaRPr lang="en-GB"/>
          </a:p>
        </p:txBody>
      </p:sp>
      <p:sp>
        <p:nvSpPr>
          <p:cNvPr id="9" name="Footer Placeholder 4">
            <a:extLst>
              <a:ext uri="{FF2B5EF4-FFF2-40B4-BE49-F238E27FC236}">
                <a16:creationId xmlns:a16="http://schemas.microsoft.com/office/drawing/2014/main" id="{C76FC0C2-75C7-49AC-8811-8AA3C4DB18DD}"/>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10" name="Slide Number Placeholder 5">
            <a:extLst>
              <a:ext uri="{FF2B5EF4-FFF2-40B4-BE49-F238E27FC236}">
                <a16:creationId xmlns:a16="http://schemas.microsoft.com/office/drawing/2014/main" id="{951B0E0A-765B-4277-8BF8-13B11E03085B}"/>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11" name="Picture 10" descr="A green rectangular object with white lines&#10;&#10;Description automatically generated">
            <a:extLst>
              <a:ext uri="{FF2B5EF4-FFF2-40B4-BE49-F238E27FC236}">
                <a16:creationId xmlns:a16="http://schemas.microsoft.com/office/drawing/2014/main" id="{AFF631A7-BAF6-C62D-D476-B5D3D1E1033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12" name="Picture 11" descr="A green rectangular object with white lines&#10;&#10;Description automatically generated">
            <a:extLst>
              <a:ext uri="{FF2B5EF4-FFF2-40B4-BE49-F238E27FC236}">
                <a16:creationId xmlns:a16="http://schemas.microsoft.com/office/drawing/2014/main" id="{400E7769-BDBA-2A42-0742-E02DB9F602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13" name="Picture 12" descr="A green rectangular object with white lines&#10;&#10;Description automatically generated">
            <a:extLst>
              <a:ext uri="{FF2B5EF4-FFF2-40B4-BE49-F238E27FC236}">
                <a16:creationId xmlns:a16="http://schemas.microsoft.com/office/drawing/2014/main" id="{F5A05963-39B3-B610-242B-D5291E299A0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6" name="Straight Connector 15">
            <a:extLst>
              <a:ext uri="{FF2B5EF4-FFF2-40B4-BE49-F238E27FC236}">
                <a16:creationId xmlns:a16="http://schemas.microsoft.com/office/drawing/2014/main" id="{3FED12CE-4F67-0E8C-6CE5-467306AA8FEC}"/>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A35574-28F4-516C-6614-41E998570137}"/>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88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884497" y="897875"/>
            <a:ext cx="4414625" cy="996680"/>
          </a:xfrm>
        </p:spPr>
        <p:txBody>
          <a:bodyPr/>
          <a:lstStyle/>
          <a:p>
            <a:r>
              <a:rPr lang="en-US"/>
              <a:t>Click to edit Master title style</a:t>
            </a:r>
            <a:endParaRPr lang="en-GB"/>
          </a:p>
        </p:txBody>
      </p:sp>
      <p:sp>
        <p:nvSpPr>
          <p:cNvPr id="9" name="Picture Placeholder 8">
            <a:extLst>
              <a:ext uri="{FF2B5EF4-FFF2-40B4-BE49-F238E27FC236}">
                <a16:creationId xmlns:a16="http://schemas.microsoft.com/office/drawing/2014/main" id="{7CA03489-C172-462D-808A-7AE7522315A6}"/>
              </a:ext>
            </a:extLst>
          </p:cNvPr>
          <p:cNvSpPr>
            <a:spLocks noGrp="1"/>
          </p:cNvSpPr>
          <p:nvPr>
            <p:ph type="pic" sz="quarter" idx="14"/>
          </p:nvPr>
        </p:nvSpPr>
        <p:spPr>
          <a:xfrm>
            <a:off x="6096000" y="1971674"/>
            <a:ext cx="4051300" cy="3765549"/>
          </a:xfrm>
        </p:spPr>
        <p:txBody>
          <a:bodyPr/>
          <a:lstStyle/>
          <a:p>
            <a:r>
              <a:rPr lang="en-US"/>
              <a:t>Click icon to add picture</a:t>
            </a:r>
            <a:endParaRPr lang="en-GB"/>
          </a:p>
        </p:txBody>
      </p:sp>
      <p:sp>
        <p:nvSpPr>
          <p:cNvPr id="8" name="Content Placeholder 2">
            <a:extLst>
              <a:ext uri="{FF2B5EF4-FFF2-40B4-BE49-F238E27FC236}">
                <a16:creationId xmlns:a16="http://schemas.microsoft.com/office/drawing/2014/main" id="{77AEC287-8EF2-497C-9E6B-7B3448F589EB}"/>
              </a:ext>
            </a:extLst>
          </p:cNvPr>
          <p:cNvSpPr>
            <a:spLocks noGrp="1"/>
          </p:cNvSpPr>
          <p:nvPr>
            <p:ph idx="1"/>
          </p:nvPr>
        </p:nvSpPr>
        <p:spPr>
          <a:xfrm>
            <a:off x="884497" y="1971675"/>
            <a:ext cx="4414625"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6EE1A6DA-D212-4A42-BB9B-E1222F62C2D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33C659E6-5C7F-40F2-89AC-434759DBE56A}" type="datetime1">
              <a:rPr lang="en-GB" smtClean="0"/>
              <a:t>09/01/2024</a:t>
            </a:fld>
            <a:endParaRPr lang="en-GB"/>
          </a:p>
        </p:txBody>
      </p:sp>
      <p:sp>
        <p:nvSpPr>
          <p:cNvPr id="11" name="Footer Placeholder 4">
            <a:extLst>
              <a:ext uri="{FF2B5EF4-FFF2-40B4-BE49-F238E27FC236}">
                <a16:creationId xmlns:a16="http://schemas.microsoft.com/office/drawing/2014/main" id="{BA7BD1D1-5CF4-4783-B3AE-22A2B3E6B3F8}"/>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12" name="Slide Number Placeholder 5">
            <a:extLst>
              <a:ext uri="{FF2B5EF4-FFF2-40B4-BE49-F238E27FC236}">
                <a16:creationId xmlns:a16="http://schemas.microsoft.com/office/drawing/2014/main" id="{106D5583-90F2-481E-8444-7517FCEC975E}"/>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3" name="Picture 2" descr="A green rectangular object with white lines&#10;&#10;Description automatically generated">
            <a:extLst>
              <a:ext uri="{FF2B5EF4-FFF2-40B4-BE49-F238E27FC236}">
                <a16:creationId xmlns:a16="http://schemas.microsoft.com/office/drawing/2014/main" id="{2213174C-575C-BAF9-9B15-BF6AFC726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4" name="Picture 3" descr="A green rectangular object with white lines&#10;&#10;Description automatically generated">
            <a:extLst>
              <a:ext uri="{FF2B5EF4-FFF2-40B4-BE49-F238E27FC236}">
                <a16:creationId xmlns:a16="http://schemas.microsoft.com/office/drawing/2014/main" id="{70D3B9F8-87C2-F982-2B89-F4092B1938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5" name="Picture 4" descr="A green rectangular object with white lines&#10;&#10;Description automatically generated">
            <a:extLst>
              <a:ext uri="{FF2B5EF4-FFF2-40B4-BE49-F238E27FC236}">
                <a16:creationId xmlns:a16="http://schemas.microsoft.com/office/drawing/2014/main" id="{587F98A5-8A7A-CBC3-F923-82F47B5F21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16" name="Straight Connector 15">
            <a:extLst>
              <a:ext uri="{FF2B5EF4-FFF2-40B4-BE49-F238E27FC236}">
                <a16:creationId xmlns:a16="http://schemas.microsoft.com/office/drawing/2014/main" id="{678672AC-EA5F-4F3D-6136-D88D1F0DFCA2}"/>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41B118-6906-A289-BC0E-43D682B4AB4D}"/>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466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884497" y="897875"/>
            <a:ext cx="7359617" cy="99668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77AEC287-8EF2-497C-9E6B-7B3448F589EB}"/>
              </a:ext>
            </a:extLst>
          </p:cNvPr>
          <p:cNvSpPr>
            <a:spLocks noGrp="1"/>
          </p:cNvSpPr>
          <p:nvPr>
            <p:ph idx="1"/>
          </p:nvPr>
        </p:nvSpPr>
        <p:spPr>
          <a:xfrm>
            <a:off x="884497" y="1971675"/>
            <a:ext cx="7359617" cy="3988800"/>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Date Placeholder 3">
            <a:extLst>
              <a:ext uri="{FF2B5EF4-FFF2-40B4-BE49-F238E27FC236}">
                <a16:creationId xmlns:a16="http://schemas.microsoft.com/office/drawing/2014/main" id="{6EE1A6DA-D212-4A42-BB9B-E1222F62C2D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70F3A021-D181-47DD-B960-46130E22125B}" type="datetime1">
              <a:rPr lang="en-GB" smtClean="0"/>
              <a:t>09/01/2024</a:t>
            </a:fld>
            <a:endParaRPr lang="en-GB"/>
          </a:p>
        </p:txBody>
      </p:sp>
      <p:sp>
        <p:nvSpPr>
          <p:cNvPr id="11" name="Footer Placeholder 4">
            <a:extLst>
              <a:ext uri="{FF2B5EF4-FFF2-40B4-BE49-F238E27FC236}">
                <a16:creationId xmlns:a16="http://schemas.microsoft.com/office/drawing/2014/main" id="{BA7BD1D1-5CF4-4783-B3AE-22A2B3E6B3F8}"/>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12" name="Slide Number Placeholder 5">
            <a:extLst>
              <a:ext uri="{FF2B5EF4-FFF2-40B4-BE49-F238E27FC236}">
                <a16:creationId xmlns:a16="http://schemas.microsoft.com/office/drawing/2014/main" id="{106D5583-90F2-481E-8444-7517FCEC975E}"/>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
        <p:nvSpPr>
          <p:cNvPr id="16" name="Picture Placeholder 14">
            <a:extLst>
              <a:ext uri="{FF2B5EF4-FFF2-40B4-BE49-F238E27FC236}">
                <a16:creationId xmlns:a16="http://schemas.microsoft.com/office/drawing/2014/main" id="{6F2DA561-7A15-D838-044D-7B68BC26DC30}"/>
              </a:ext>
            </a:extLst>
          </p:cNvPr>
          <p:cNvSpPr>
            <a:spLocks noGrp="1"/>
          </p:cNvSpPr>
          <p:nvPr>
            <p:ph type="pic" sz="quarter" idx="10"/>
          </p:nvPr>
        </p:nvSpPr>
        <p:spPr>
          <a:xfrm>
            <a:off x="8799021" y="1762378"/>
            <a:ext cx="2881313" cy="2981141"/>
          </a:xfrm>
        </p:spPr>
        <p:txBody>
          <a:bodyPr/>
          <a:lstStyle>
            <a:lvl1pPr marL="0" indent="0">
              <a:buFontTx/>
              <a:buNone/>
              <a:defRPr/>
            </a:lvl1pPr>
          </a:lstStyle>
          <a:p>
            <a:endParaRPr lang="en-GB"/>
          </a:p>
        </p:txBody>
      </p:sp>
      <p:pic>
        <p:nvPicPr>
          <p:cNvPr id="3" name="Picture 2" descr="A green rectangular object with white lines&#10;&#10;Description automatically generated">
            <a:extLst>
              <a:ext uri="{FF2B5EF4-FFF2-40B4-BE49-F238E27FC236}">
                <a16:creationId xmlns:a16="http://schemas.microsoft.com/office/drawing/2014/main" id="{EB86075C-92EB-84D8-F93C-B6E7CB75FF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7529"/>
          <a:stretch/>
        </p:blipFill>
        <p:spPr>
          <a:xfrm rot="16200000">
            <a:off x="11506041" y="1936671"/>
            <a:ext cx="860252" cy="511666"/>
          </a:xfrm>
          <a:prstGeom prst="rect">
            <a:avLst/>
          </a:prstGeom>
        </p:spPr>
      </p:pic>
      <p:pic>
        <p:nvPicPr>
          <p:cNvPr id="4" name="Picture 3" descr="A green rectangular object with white lines&#10;&#10;Description automatically generated">
            <a:extLst>
              <a:ext uri="{FF2B5EF4-FFF2-40B4-BE49-F238E27FC236}">
                <a16:creationId xmlns:a16="http://schemas.microsoft.com/office/drawing/2014/main" id="{E0B9E862-9A3F-B659-1535-ED0CB68814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7730" r="39176" b="73504"/>
          <a:stretch/>
        </p:blipFill>
        <p:spPr>
          <a:xfrm rot="16200000">
            <a:off x="10333280" y="-444927"/>
            <a:ext cx="902127" cy="1791981"/>
          </a:xfrm>
          <a:prstGeom prst="rect">
            <a:avLst/>
          </a:prstGeom>
        </p:spPr>
      </p:pic>
      <p:pic>
        <p:nvPicPr>
          <p:cNvPr id="9" name="Picture 8" descr="A green rectangular object with white lines&#10;&#10;Description automatically generated">
            <a:extLst>
              <a:ext uri="{FF2B5EF4-FFF2-40B4-BE49-F238E27FC236}">
                <a16:creationId xmlns:a16="http://schemas.microsoft.com/office/drawing/2014/main" id="{998D03A6-E59E-20F1-9F8C-51A77E4AB5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029" t="17113" r="39677" b="73504"/>
          <a:stretch/>
        </p:blipFill>
        <p:spPr>
          <a:xfrm rot="16200000">
            <a:off x="10802213" y="884257"/>
            <a:ext cx="860252" cy="895990"/>
          </a:xfrm>
          <a:prstGeom prst="rect">
            <a:avLst/>
          </a:prstGeom>
        </p:spPr>
      </p:pic>
      <p:cxnSp>
        <p:nvCxnSpPr>
          <p:cNvPr id="6" name="Straight Connector 5">
            <a:extLst>
              <a:ext uri="{FF2B5EF4-FFF2-40B4-BE49-F238E27FC236}">
                <a16:creationId xmlns:a16="http://schemas.microsoft.com/office/drawing/2014/main" id="{5D82E863-EA94-31E9-8644-11DCFB0A8B6E}"/>
              </a:ext>
            </a:extLst>
          </p:cNvPr>
          <p:cNvCxnSpPr>
            <a:cxnSpLocks/>
          </p:cNvCxnSpPr>
          <p:nvPr userDrawn="1"/>
        </p:nvCxnSpPr>
        <p:spPr>
          <a:xfrm rot="5400000">
            <a:off x="10788242" y="2542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5EB20E-57F6-9003-150D-C5745324A3BB}"/>
              </a:ext>
            </a:extLst>
          </p:cNvPr>
          <p:cNvCxnSpPr>
            <a:cxnSpLocks/>
          </p:cNvCxnSpPr>
          <p:nvPr userDrawn="1"/>
        </p:nvCxnSpPr>
        <p:spPr>
          <a:xfrm>
            <a:off x="10784344" y="0"/>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88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Content &amp;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35445-1C68-42CC-9C2A-4C89586A9593}"/>
              </a:ext>
            </a:extLst>
          </p:cNvPr>
          <p:cNvSpPr>
            <a:spLocks noGrp="1"/>
          </p:cNvSpPr>
          <p:nvPr>
            <p:ph type="title"/>
          </p:nvPr>
        </p:nvSpPr>
        <p:spPr>
          <a:xfrm>
            <a:off x="5427468" y="897875"/>
            <a:ext cx="5414703" cy="996680"/>
          </a:xfrm>
        </p:spPr>
        <p:txBody>
          <a:bodyPr/>
          <a:lstStyle/>
          <a:p>
            <a:r>
              <a:rPr lang="en-US"/>
              <a:t>Click to edit Master title style</a:t>
            </a:r>
            <a:endParaRPr lang="en-GB"/>
          </a:p>
        </p:txBody>
      </p:sp>
      <p:sp>
        <p:nvSpPr>
          <p:cNvPr id="8" name="Content Placeholder 2">
            <a:extLst>
              <a:ext uri="{FF2B5EF4-FFF2-40B4-BE49-F238E27FC236}">
                <a16:creationId xmlns:a16="http://schemas.microsoft.com/office/drawing/2014/main" id="{77AEC287-8EF2-497C-9E6B-7B3448F589EB}"/>
              </a:ext>
            </a:extLst>
          </p:cNvPr>
          <p:cNvSpPr>
            <a:spLocks noGrp="1"/>
          </p:cNvSpPr>
          <p:nvPr>
            <p:ph idx="1"/>
          </p:nvPr>
        </p:nvSpPr>
        <p:spPr>
          <a:xfrm>
            <a:off x="5427468" y="1971675"/>
            <a:ext cx="5414703" cy="3238954"/>
          </a:xfrm>
        </p:spPr>
        <p:txBody>
          <a:bodyPr/>
          <a:lstStyle>
            <a:lvl1pPr marL="0" indent="0">
              <a:buNone/>
              <a:defRPr b="1"/>
            </a:lvl1pPr>
            <a:lvl2pPr marL="0" indent="0">
              <a:buNone/>
              <a:defRPr/>
            </a:lvl2pPr>
            <a:lvl3pPr marL="266700" indent="-266700">
              <a:defRPr b="1"/>
            </a:lvl3pPr>
            <a:lvl4pPr marL="266700" indent="-266700">
              <a:defRPr/>
            </a:lvl4pPr>
            <a:lvl5pPr marL="628650" indent="-2667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24" name="Graphic 23">
            <a:extLst>
              <a:ext uri="{FF2B5EF4-FFF2-40B4-BE49-F238E27FC236}">
                <a16:creationId xmlns:a16="http://schemas.microsoft.com/office/drawing/2014/main" id="{354291B9-CD6F-4EE2-B4D4-83A4DB4726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5480" y="5377046"/>
            <a:ext cx="1032475" cy="929228"/>
          </a:xfrm>
          <a:prstGeom prst="rect">
            <a:avLst/>
          </a:prstGeom>
        </p:spPr>
      </p:pic>
      <p:sp>
        <p:nvSpPr>
          <p:cNvPr id="10" name="Date Placeholder 3">
            <a:extLst>
              <a:ext uri="{FF2B5EF4-FFF2-40B4-BE49-F238E27FC236}">
                <a16:creationId xmlns:a16="http://schemas.microsoft.com/office/drawing/2014/main" id="{6EE1A6DA-D212-4A42-BB9B-E1222F62C2D0}"/>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DCCCB7BA-CFE0-4FCD-8360-69006DDF6231}" type="datetime1">
              <a:rPr lang="en-GB" smtClean="0"/>
              <a:t>09/01/2024</a:t>
            </a:fld>
            <a:endParaRPr lang="en-GB"/>
          </a:p>
        </p:txBody>
      </p:sp>
      <p:sp>
        <p:nvSpPr>
          <p:cNvPr id="11" name="Footer Placeholder 4">
            <a:extLst>
              <a:ext uri="{FF2B5EF4-FFF2-40B4-BE49-F238E27FC236}">
                <a16:creationId xmlns:a16="http://schemas.microsoft.com/office/drawing/2014/main" id="{BA7BD1D1-5CF4-4783-B3AE-22A2B3E6B3F8}"/>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12" name="Slide Number Placeholder 5">
            <a:extLst>
              <a:ext uri="{FF2B5EF4-FFF2-40B4-BE49-F238E27FC236}">
                <a16:creationId xmlns:a16="http://schemas.microsoft.com/office/drawing/2014/main" id="{106D5583-90F2-481E-8444-7517FCEC975E}"/>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sp>
        <p:nvSpPr>
          <p:cNvPr id="4" name="Picture Placeholder 14">
            <a:extLst>
              <a:ext uri="{FF2B5EF4-FFF2-40B4-BE49-F238E27FC236}">
                <a16:creationId xmlns:a16="http://schemas.microsoft.com/office/drawing/2014/main" id="{D860B2D0-DC96-33C8-E1C5-C1FD5E5BA261}"/>
              </a:ext>
            </a:extLst>
          </p:cNvPr>
          <p:cNvSpPr>
            <a:spLocks noGrp="1"/>
          </p:cNvSpPr>
          <p:nvPr>
            <p:ph type="pic" sz="quarter" idx="10"/>
          </p:nvPr>
        </p:nvSpPr>
        <p:spPr>
          <a:xfrm>
            <a:off x="1745952" y="860251"/>
            <a:ext cx="2881313" cy="2879725"/>
          </a:xfrm>
        </p:spPr>
        <p:txBody>
          <a:bodyPr/>
          <a:lstStyle>
            <a:lvl1pPr marL="0" indent="0">
              <a:buFontTx/>
              <a:buNone/>
              <a:defRPr/>
            </a:lvl1pPr>
          </a:lstStyle>
          <a:p>
            <a:endParaRPr lang="en-GB"/>
          </a:p>
        </p:txBody>
      </p:sp>
      <p:sp>
        <p:nvSpPr>
          <p:cNvPr id="6" name="Picture Placeholder 5">
            <a:extLst>
              <a:ext uri="{FF2B5EF4-FFF2-40B4-BE49-F238E27FC236}">
                <a16:creationId xmlns:a16="http://schemas.microsoft.com/office/drawing/2014/main" id="{5D72CC7A-D634-AB9F-283B-1FACEB9D2B10}"/>
              </a:ext>
            </a:extLst>
          </p:cNvPr>
          <p:cNvSpPr>
            <a:spLocks noGrp="1"/>
          </p:cNvSpPr>
          <p:nvPr>
            <p:ph type="pic" sz="quarter" idx="11"/>
          </p:nvPr>
        </p:nvSpPr>
        <p:spPr>
          <a:xfrm>
            <a:off x="615057" y="3739976"/>
            <a:ext cx="2226432" cy="2198915"/>
          </a:xfrm>
        </p:spPr>
        <p:txBody>
          <a:bodyPr/>
          <a:lstStyle/>
          <a:p>
            <a:endParaRPr lang="en-GB"/>
          </a:p>
        </p:txBody>
      </p:sp>
      <p:pic>
        <p:nvPicPr>
          <p:cNvPr id="3" name="Picture 2" descr="A green rectangular object with white lines&#10;&#10;Description automatically generated">
            <a:extLst>
              <a:ext uri="{FF2B5EF4-FFF2-40B4-BE49-F238E27FC236}">
                <a16:creationId xmlns:a16="http://schemas.microsoft.com/office/drawing/2014/main" id="{EA6B5B7B-DE30-286B-6D59-4406F8D844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634" r="39677" b="54532"/>
          <a:stretch/>
        </p:blipFill>
        <p:spPr>
          <a:xfrm rot="16200000">
            <a:off x="898976" y="-898976"/>
            <a:ext cx="860252" cy="2658204"/>
          </a:xfrm>
          <a:prstGeom prst="rect">
            <a:avLst/>
          </a:prstGeom>
        </p:spPr>
      </p:pic>
      <p:pic>
        <p:nvPicPr>
          <p:cNvPr id="7" name="Picture 6" descr="A green rectangular object with white lines&#10;&#10;Description automatically generated">
            <a:extLst>
              <a:ext uri="{FF2B5EF4-FFF2-40B4-BE49-F238E27FC236}">
                <a16:creationId xmlns:a16="http://schemas.microsoft.com/office/drawing/2014/main" id="{37466A7B-D57E-81B7-0323-053835B291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113" r="39677" b="73504"/>
          <a:stretch/>
        </p:blipFill>
        <p:spPr>
          <a:xfrm rot="16200000">
            <a:off x="867831" y="842384"/>
            <a:ext cx="860252" cy="895990"/>
          </a:xfrm>
          <a:prstGeom prst="rect">
            <a:avLst/>
          </a:prstGeom>
        </p:spPr>
      </p:pic>
      <p:pic>
        <p:nvPicPr>
          <p:cNvPr id="15" name="Picture 14" descr="A green rectangular object with white lines&#10;&#10;Description automatically generated">
            <a:extLst>
              <a:ext uri="{FF2B5EF4-FFF2-40B4-BE49-F238E27FC236}">
                <a16:creationId xmlns:a16="http://schemas.microsoft.com/office/drawing/2014/main" id="{6972EFC6-6778-BF9A-23E9-5D30E188EE4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113" r="39677" b="73504"/>
          <a:stretch/>
        </p:blipFill>
        <p:spPr>
          <a:xfrm rot="16200000">
            <a:off x="3749144" y="3722107"/>
            <a:ext cx="860252" cy="895990"/>
          </a:xfrm>
          <a:prstGeom prst="rect">
            <a:avLst/>
          </a:prstGeom>
        </p:spPr>
      </p:pic>
      <p:pic>
        <p:nvPicPr>
          <p:cNvPr id="16" name="Picture 15" descr="A green rectangular object with white lines&#10;&#10;Description automatically generated">
            <a:extLst>
              <a:ext uri="{FF2B5EF4-FFF2-40B4-BE49-F238E27FC236}">
                <a16:creationId xmlns:a16="http://schemas.microsoft.com/office/drawing/2014/main" id="{6ABB2177-802A-E8E1-60B1-B6501680E17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0029" t="17113" r="39677" b="73504"/>
          <a:stretch/>
        </p:blipFill>
        <p:spPr>
          <a:xfrm rot="16200000">
            <a:off x="2859357" y="4582359"/>
            <a:ext cx="860252" cy="895990"/>
          </a:xfrm>
          <a:prstGeom prst="rect">
            <a:avLst/>
          </a:prstGeom>
        </p:spPr>
      </p:pic>
      <p:cxnSp>
        <p:nvCxnSpPr>
          <p:cNvPr id="5" name="Straight Connector 4">
            <a:extLst>
              <a:ext uri="{FF2B5EF4-FFF2-40B4-BE49-F238E27FC236}">
                <a16:creationId xmlns:a16="http://schemas.microsoft.com/office/drawing/2014/main" id="{499F95F5-0524-CA7A-F1C9-B6FDD72BCF0D}"/>
              </a:ext>
            </a:extLst>
          </p:cNvPr>
          <p:cNvCxnSpPr>
            <a:cxnSpLocks/>
          </p:cNvCxnSpPr>
          <p:nvPr userDrawn="1"/>
        </p:nvCxnSpPr>
        <p:spPr>
          <a:xfrm>
            <a:off x="849961"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3C6F480-952D-26AD-3306-B46A0D911DBA}"/>
              </a:ext>
            </a:extLst>
          </p:cNvPr>
          <p:cNvCxnSpPr>
            <a:cxnSpLocks/>
          </p:cNvCxnSpPr>
          <p:nvPr userDrawn="1"/>
        </p:nvCxnSpPr>
        <p:spPr>
          <a:xfrm rot="5400000">
            <a:off x="863542" y="-23615"/>
            <a:ext cx="0" cy="1744910"/>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6DFA7A-C054-7504-3EEA-2DD1588EE026}"/>
              </a:ext>
            </a:extLst>
          </p:cNvPr>
          <p:cNvCxnSpPr>
            <a:cxnSpLocks/>
          </p:cNvCxnSpPr>
          <p:nvPr userDrawn="1"/>
        </p:nvCxnSpPr>
        <p:spPr>
          <a:xfrm>
            <a:off x="1748477" y="0"/>
            <a:ext cx="0" cy="1715978"/>
          </a:xfrm>
          <a:prstGeom prst="line">
            <a:avLst/>
          </a:prstGeom>
          <a:ln w="12700">
            <a:solidFill>
              <a:srgbClr val="66AC3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44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9FEFE-A119-432E-94DF-DF8BA4957480}"/>
              </a:ext>
            </a:extLst>
          </p:cNvPr>
          <p:cNvSpPr>
            <a:spLocks noGrp="1"/>
          </p:cNvSpPr>
          <p:nvPr>
            <p:ph type="title"/>
          </p:nvPr>
        </p:nvSpPr>
        <p:spPr>
          <a:xfrm>
            <a:off x="884497" y="897875"/>
            <a:ext cx="9262804" cy="996680"/>
          </a:xfrm>
          <a:prstGeom prst="rect">
            <a:avLst/>
          </a:prstGeom>
        </p:spPr>
        <p:txBody>
          <a:bodyPr vert="horz" lIns="0" tIns="0" rIns="0" bIns="0" rtlCol="0" anchor="t">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5276DC0-00A3-466C-8B36-A8A5D775862D}"/>
              </a:ext>
            </a:extLst>
          </p:cNvPr>
          <p:cNvSpPr>
            <a:spLocks noGrp="1"/>
          </p:cNvSpPr>
          <p:nvPr>
            <p:ph type="body" idx="1"/>
          </p:nvPr>
        </p:nvSpPr>
        <p:spPr>
          <a:xfrm>
            <a:off x="884496" y="1971675"/>
            <a:ext cx="9262804" cy="398845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E68AAE-4E5E-4F0C-A303-9A207B52CCBE}"/>
              </a:ext>
            </a:extLst>
          </p:cNvPr>
          <p:cNvSpPr>
            <a:spLocks noGrp="1"/>
          </p:cNvSpPr>
          <p:nvPr>
            <p:ph type="dt" sz="half" idx="2"/>
          </p:nvPr>
        </p:nvSpPr>
        <p:spPr>
          <a:xfrm>
            <a:off x="7175500" y="6112941"/>
            <a:ext cx="2971800" cy="242158"/>
          </a:xfrm>
          <a:prstGeom prst="rect">
            <a:avLst/>
          </a:prstGeom>
        </p:spPr>
        <p:txBody>
          <a:bodyPr vert="horz" lIns="0" tIns="0" rIns="0" bIns="0" rtlCol="0" anchor="ctr"/>
          <a:lstStyle>
            <a:lvl1pPr algn="r">
              <a:defRPr sz="1000" b="1">
                <a:solidFill>
                  <a:schemeClr val="tx1"/>
                </a:solidFill>
              </a:defRPr>
            </a:lvl1pPr>
          </a:lstStyle>
          <a:p>
            <a:fld id="{5FB0CCF1-2658-40EE-8E54-A35628DBA5CE}" type="datetime1">
              <a:rPr lang="en-GB" smtClean="0"/>
              <a:t>09/01/2024</a:t>
            </a:fld>
            <a:endParaRPr lang="en-GB"/>
          </a:p>
        </p:txBody>
      </p:sp>
      <p:sp>
        <p:nvSpPr>
          <p:cNvPr id="5" name="Footer Placeholder 4">
            <a:extLst>
              <a:ext uri="{FF2B5EF4-FFF2-40B4-BE49-F238E27FC236}">
                <a16:creationId xmlns:a16="http://schemas.microsoft.com/office/drawing/2014/main" id="{52B63D89-63E2-473C-8991-8BE799F6FDEF}"/>
              </a:ext>
            </a:extLst>
          </p:cNvPr>
          <p:cNvSpPr>
            <a:spLocks noGrp="1"/>
          </p:cNvSpPr>
          <p:nvPr>
            <p:ph type="ftr" sz="quarter" idx="3"/>
          </p:nvPr>
        </p:nvSpPr>
        <p:spPr>
          <a:xfrm>
            <a:off x="884496" y="6112941"/>
            <a:ext cx="6291003" cy="242158"/>
          </a:xfrm>
          <a:prstGeom prst="rect">
            <a:avLst/>
          </a:prstGeom>
        </p:spPr>
        <p:txBody>
          <a:bodyPr vert="horz" lIns="0" tIns="0" rIns="0" bIns="0" rtlCol="0" anchor="ctr"/>
          <a:lstStyle>
            <a:lvl1pPr algn="l">
              <a:defRPr sz="1000" b="1">
                <a:solidFill>
                  <a:schemeClr val="tx1"/>
                </a:solidFill>
              </a:defRPr>
            </a:lvl1pPr>
          </a:lstStyle>
          <a:p>
            <a:r>
              <a:rPr lang="en-GB"/>
              <a:t>My Whole Self Campaign toolkit </a:t>
            </a:r>
          </a:p>
        </p:txBody>
      </p:sp>
      <p:sp>
        <p:nvSpPr>
          <p:cNvPr id="6" name="Slide Number Placeholder 5">
            <a:extLst>
              <a:ext uri="{FF2B5EF4-FFF2-40B4-BE49-F238E27FC236}">
                <a16:creationId xmlns:a16="http://schemas.microsoft.com/office/drawing/2014/main" id="{AFD6F052-8F7A-4D57-BD73-03E3C0DD37E5}"/>
              </a:ext>
            </a:extLst>
          </p:cNvPr>
          <p:cNvSpPr>
            <a:spLocks noGrp="1"/>
          </p:cNvSpPr>
          <p:nvPr>
            <p:ph type="sldNum" sz="quarter" idx="4"/>
          </p:nvPr>
        </p:nvSpPr>
        <p:spPr>
          <a:xfrm>
            <a:off x="433859" y="6112941"/>
            <a:ext cx="450637" cy="242158"/>
          </a:xfrm>
          <a:prstGeom prst="rect">
            <a:avLst/>
          </a:prstGeom>
        </p:spPr>
        <p:txBody>
          <a:bodyPr vert="horz" lIns="0" tIns="0" rIns="0" bIns="0" rtlCol="0" anchor="ctr"/>
          <a:lstStyle>
            <a:lvl1pPr algn="ctr">
              <a:defRPr sz="1000" b="1">
                <a:solidFill>
                  <a:schemeClr val="tx1"/>
                </a:solidFill>
              </a:defRPr>
            </a:lvl1pPr>
          </a:lstStyle>
          <a:p>
            <a:fld id="{ED678217-6872-44DD-9F06-6E6C8EF6EFCA}" type="slidenum">
              <a:rPr lang="en-GB" smtClean="0"/>
              <a:pPr/>
              <a:t>‹#›</a:t>
            </a:fld>
            <a:endParaRPr lang="en-GB"/>
          </a:p>
        </p:txBody>
      </p:sp>
      <p:pic>
        <p:nvPicPr>
          <p:cNvPr id="10" name="Graphic 9">
            <a:extLst>
              <a:ext uri="{FF2B5EF4-FFF2-40B4-BE49-F238E27FC236}">
                <a16:creationId xmlns:a16="http://schemas.microsoft.com/office/drawing/2014/main" id="{6C7B6F71-5619-438A-8AC4-DA486E9E4A6F}"/>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55480" y="5377046"/>
            <a:ext cx="1032475" cy="929228"/>
          </a:xfrm>
          <a:prstGeom prst="rect">
            <a:avLst/>
          </a:prstGeom>
        </p:spPr>
      </p:pic>
    </p:spTree>
    <p:extLst>
      <p:ext uri="{BB962C8B-B14F-4D97-AF65-F5344CB8AC3E}">
        <p14:creationId xmlns:p14="http://schemas.microsoft.com/office/powerpoint/2010/main" val="103760140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0" r:id="rId4"/>
    <p:sldLayoutId id="2147483657" r:id="rId5"/>
    <p:sldLayoutId id="2147483658" r:id="rId6"/>
    <p:sldLayoutId id="2147483659" r:id="rId7"/>
    <p:sldLayoutId id="2147483661" r:id="rId8"/>
    <p:sldLayoutId id="2147483662" r:id="rId9"/>
    <p:sldLayoutId id="2147483651" r:id="rId10"/>
    <p:sldLayoutId id="2147483664" r:id="rId11"/>
    <p:sldLayoutId id="2147483654" r:id="rId12"/>
    <p:sldLayoutId id="214748365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1pPr>
      <a:lvl2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2pPr>
      <a:lvl3pPr marL="990600" indent="-276225"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3pPr>
      <a:lvl4pPr marL="1343025"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1704975"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hyperlink" Target="https://mhfaengland.org/social-card-x-twitter" TargetMode="External"/><Relationship Id="rId2" Type="http://schemas.openxmlformats.org/officeDocument/2006/relationships/hyperlink" Target="https://mhfaengland.org/social-card-instagram" TargetMode="External"/><Relationship Id="rId1" Type="http://schemas.openxmlformats.org/officeDocument/2006/relationships/slideLayout" Target="../slideLayouts/slideLayout6.xml"/><Relationship Id="rId6" Type="http://schemas.openxmlformats.org/officeDocument/2006/relationships/hyperlink" Target="https://mhfaengland.org/social-card-fb" TargetMode="External"/><Relationship Id="rId5" Type="http://schemas.openxmlformats.org/officeDocument/2006/relationships/image" Target="../media/image14.png"/><Relationship Id="rId4" Type="http://schemas.openxmlformats.org/officeDocument/2006/relationships/hyperlink" Target="https://mhfaengland.org/social-card-linkedI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https://mhfaengland.org/mhfa-centre/campaigns/my-whole-self-2024/"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https://mhfaengland.org/mhfa-centre/campaigns/my-whole-self-2024/" TargetMode="Externa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hyperlink" Target="https://mhfaengland.org/mhfa-centre/campaigns/my-whole-self-2024/"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mailto:info@mhfaengland.org"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mailto:media@mhfaengland.org" TargetMode="External"/><Relationship Id="rId1" Type="http://schemas.openxmlformats.org/officeDocument/2006/relationships/slideLayout" Target="../slideLayouts/slideLayout9.xml"/><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hyperlink" Target="https://mhfaengland.org/my-whole-self/"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hyperlink" Target="https://mhfaengland.org/my-whole-self/"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mhfaengland.org/my-whole-self-email-banner"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hyperlink" Target="https://bit.ly/41j1No0" TargetMode="External"/><Relationship Id="rId2" Type="http://schemas.openxmlformats.org/officeDocument/2006/relationships/hyperlink" Target="https://mhfaengland.org/mws-selfie-templat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D24D4D-9BCB-657F-8DC1-1417C5A944E8}"/>
              </a:ext>
            </a:extLst>
          </p:cNvPr>
          <p:cNvSpPr txBox="1"/>
          <p:nvPr/>
        </p:nvSpPr>
        <p:spPr>
          <a:xfrm>
            <a:off x="878271" y="4518226"/>
            <a:ext cx="4742353" cy="769441"/>
          </a:xfrm>
          <a:prstGeom prst="rect">
            <a:avLst/>
          </a:prstGeom>
          <a:noFill/>
        </p:spPr>
        <p:txBody>
          <a:bodyPr wrap="square" rtlCol="0">
            <a:spAutoFit/>
          </a:bodyPr>
          <a:lstStyle/>
          <a:p>
            <a:pPr algn="l" rtl="0" fontAlgn="base"/>
            <a:r>
              <a:rPr lang="en-GB" sz="2800" b="1" i="0">
                <a:solidFill>
                  <a:schemeClr val="bg1"/>
                </a:solidFill>
                <a:effectLst/>
                <a:latin typeface="Lato" panose="020F0502020204030203" pitchFamily="34" charset="0"/>
                <a:ea typeface="Lato" panose="020F0502020204030203" pitchFamily="34" charset="0"/>
                <a:cs typeface="Lato" panose="020F0502020204030203" pitchFamily="34" charset="0"/>
              </a:rPr>
              <a:t>Campaign toolkit </a:t>
            </a:r>
          </a:p>
          <a:p>
            <a:pPr algn="l" rtl="0" fontAlgn="base"/>
            <a:r>
              <a:rPr lang="en-GB" sz="1500" b="0" i="0">
                <a:solidFill>
                  <a:schemeClr val="bg1"/>
                </a:solidFill>
                <a:effectLst/>
                <a:latin typeface="+mj-lt"/>
              </a:rPr>
              <a:t>Brought to you by Mental Health First Aid England</a:t>
            </a:r>
            <a:r>
              <a:rPr lang="en-GB" sz="1500" b="0" i="0" baseline="30000">
                <a:solidFill>
                  <a:schemeClr val="bg1"/>
                </a:solidFill>
                <a:effectLst/>
                <a:latin typeface="+mj-lt"/>
              </a:rPr>
              <a:t>® </a:t>
            </a:r>
          </a:p>
        </p:txBody>
      </p:sp>
      <p:pic>
        <p:nvPicPr>
          <p:cNvPr id="3" name="Picture 2" descr="A white circle with black lines and dots&#10;&#10;Description automatically generated">
            <a:extLst>
              <a:ext uri="{FF2B5EF4-FFF2-40B4-BE49-F238E27FC236}">
                <a16:creationId xmlns:a16="http://schemas.microsoft.com/office/drawing/2014/main" id="{5CC8291D-4F00-A5D2-6A8D-04F6CB154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119" y="279070"/>
            <a:ext cx="5058562" cy="4623877"/>
          </a:xfrm>
          <a:prstGeom prst="rect">
            <a:avLst/>
          </a:prstGeom>
        </p:spPr>
      </p:pic>
      <p:pic>
        <p:nvPicPr>
          <p:cNvPr id="4" name="Picture 3" descr="A white letter on a black background&#10;&#10;Description automatically generated">
            <a:extLst>
              <a:ext uri="{FF2B5EF4-FFF2-40B4-BE49-F238E27FC236}">
                <a16:creationId xmlns:a16="http://schemas.microsoft.com/office/drawing/2014/main" id="{D796EF93-057B-1FB7-0D66-41F684153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302" y="5410357"/>
            <a:ext cx="1265913" cy="1265913"/>
          </a:xfrm>
          <a:prstGeom prst="rect">
            <a:avLst/>
          </a:prstGeom>
        </p:spPr>
      </p:pic>
      <p:sp>
        <p:nvSpPr>
          <p:cNvPr id="5" name="TextBox 4">
            <a:extLst>
              <a:ext uri="{FF2B5EF4-FFF2-40B4-BE49-F238E27FC236}">
                <a16:creationId xmlns:a16="http://schemas.microsoft.com/office/drawing/2014/main" id="{5D209FD3-D71C-2707-3EE2-FC7C9993C7B0}"/>
              </a:ext>
            </a:extLst>
          </p:cNvPr>
          <p:cNvSpPr txBox="1"/>
          <p:nvPr/>
        </p:nvSpPr>
        <p:spPr>
          <a:xfrm>
            <a:off x="3819324" y="6266986"/>
            <a:ext cx="1667076" cy="261610"/>
          </a:xfrm>
          <a:prstGeom prst="rect">
            <a:avLst/>
          </a:prstGeom>
          <a:noFill/>
        </p:spPr>
        <p:txBody>
          <a:bodyPr wrap="square">
            <a:spAutoFit/>
          </a:bodyPr>
          <a:lstStyle/>
          <a:p>
            <a:pPr algn="l"/>
            <a:r>
              <a:rPr lang="en-GB" sz="1100" b="1">
                <a:solidFill>
                  <a:schemeClr val="bg1"/>
                </a:solidFill>
              </a:rPr>
              <a:t>© MHFA England 2024 </a:t>
            </a:r>
          </a:p>
        </p:txBody>
      </p:sp>
    </p:spTree>
    <p:extLst>
      <p:ext uri="{BB962C8B-B14F-4D97-AF65-F5344CB8AC3E}">
        <p14:creationId xmlns:p14="http://schemas.microsoft.com/office/powerpoint/2010/main" val="390997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10</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8964178"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endParaRPr lang="en-GB" sz="1800" b="0" i="0" u="none" strike="noStrike">
              <a:solidFill>
                <a:srgbClr val="000000"/>
              </a:solidFill>
              <a:effectLst/>
              <a:latin typeface="Lato" panose="020F0502020204030203" pitchFamily="34" charset="0"/>
            </a:endParaRPr>
          </a:p>
          <a:p>
            <a:pPr algn="l" rtl="0" fontAlgn="base"/>
            <a:r>
              <a:rPr lang="en-GB" b="0" i="0" u="none" strike="noStrike">
                <a:solidFill>
                  <a:srgbClr val="000000"/>
                </a:solidFill>
                <a:effectLst/>
                <a:latin typeface="Lato" panose="020F0502020204030203" pitchFamily="34" charset="0"/>
              </a:rPr>
              <a:t>Download these by clicking on the links below.</a:t>
            </a:r>
            <a:r>
              <a:rPr lang="en-GB" b="0" i="0">
                <a:solidFill>
                  <a:srgbClr val="000000"/>
                </a:solidFill>
                <a:effectLst/>
                <a:latin typeface="Lato" panose="020F0502020204030203" pitchFamily="34" charset="0"/>
              </a:rPr>
              <a:t>​</a:t>
            </a:r>
            <a:endParaRPr lang="en-GB"/>
          </a:p>
        </p:txBody>
      </p:sp>
      <p:sp>
        <p:nvSpPr>
          <p:cNvPr id="12" name="Title 3">
            <a:extLst>
              <a:ext uri="{FF2B5EF4-FFF2-40B4-BE49-F238E27FC236}">
                <a16:creationId xmlns:a16="http://schemas.microsoft.com/office/drawing/2014/main" id="{47160297-42FC-2DD7-7A92-913616385B59}"/>
              </a:ext>
            </a:extLst>
          </p:cNvPr>
          <p:cNvSpPr txBox="1">
            <a:spLocks/>
          </p:cNvSpPr>
          <p:nvPr/>
        </p:nvSpPr>
        <p:spPr>
          <a:xfrm>
            <a:off x="884497" y="896400"/>
            <a:ext cx="8792903" cy="99668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GB"/>
              <a:t>Join the conversation online - use our social cards​</a:t>
            </a:r>
          </a:p>
        </p:txBody>
      </p:sp>
      <p:pic>
        <p:nvPicPr>
          <p:cNvPr id="1026" name="Picture 2">
            <a:hlinkClick r:id="rId2"/>
            <a:extLst>
              <a:ext uri="{FF2B5EF4-FFF2-40B4-BE49-F238E27FC236}">
                <a16:creationId xmlns:a16="http://schemas.microsoft.com/office/drawing/2014/main" id="{2E441846-B729-4FEC-9DF2-9E2FD158FD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064263" y="2892623"/>
            <a:ext cx="1763660" cy="1478471"/>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pic>
        <p:nvPicPr>
          <p:cNvPr id="1027" name="Picture 3">
            <a:hlinkClick r:id="rId4"/>
            <a:extLst>
              <a:ext uri="{FF2B5EF4-FFF2-40B4-BE49-F238E27FC236}">
                <a16:creationId xmlns:a16="http://schemas.microsoft.com/office/drawing/2014/main" id="{5211ADD4-CCA2-6FB7-14FF-2677EE485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270085" y="2892623"/>
            <a:ext cx="2852952" cy="1490668"/>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pic>
        <p:nvPicPr>
          <p:cNvPr id="1028" name="Picture 4">
            <a:hlinkClick r:id="rId6"/>
            <a:extLst>
              <a:ext uri="{FF2B5EF4-FFF2-40B4-BE49-F238E27FC236}">
                <a16:creationId xmlns:a16="http://schemas.microsoft.com/office/drawing/2014/main" id="{D942D6AA-A94B-F5A2-080B-ACC283DB2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309562" y="4767359"/>
            <a:ext cx="1743342" cy="1461440"/>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pic>
        <p:nvPicPr>
          <p:cNvPr id="1029" name="Picture 5">
            <a:hlinkClick r:id="rId7"/>
            <a:extLst>
              <a:ext uri="{FF2B5EF4-FFF2-40B4-BE49-F238E27FC236}">
                <a16:creationId xmlns:a16="http://schemas.microsoft.com/office/drawing/2014/main" id="{16407A44-5104-9BFD-A5F1-16DD3016D9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6768735" y="4767359"/>
            <a:ext cx="2624096" cy="1476054"/>
          </a:xfrm>
          <a:prstGeom prst="rect">
            <a:avLst/>
          </a:prstGeom>
          <a:noFill/>
          <a:ln>
            <a:solidFill>
              <a:srgbClr val="62A634"/>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FB042CC-4FFF-7E33-7030-8B8DCD507539}"/>
              </a:ext>
            </a:extLst>
          </p:cNvPr>
          <p:cNvSpPr txBox="1"/>
          <p:nvPr/>
        </p:nvSpPr>
        <p:spPr>
          <a:xfrm>
            <a:off x="800100" y="2892623"/>
            <a:ext cx="1207382" cy="369332"/>
          </a:xfrm>
          <a:prstGeom prst="rect">
            <a:avLst/>
          </a:prstGeom>
          <a:noFill/>
        </p:spPr>
        <p:txBody>
          <a:bodyPr wrap="none" rtlCol="0">
            <a:spAutoFit/>
          </a:bodyPr>
          <a:lstStyle/>
          <a:p>
            <a:r>
              <a:rPr lang="en-GB" sz="1800" b="1" i="0" strike="noStrike">
                <a:solidFill>
                  <a:srgbClr val="61A534"/>
                </a:solidFill>
                <a:effectLst/>
                <a:latin typeface="Lato" panose="020F0502020204030203" pitchFamily="34" charset="0"/>
                <a:hlinkClick r:id="rId2">
                  <a:extLst>
                    <a:ext uri="{A12FA001-AC4F-418D-AE19-62706E023703}">
                      <ahyp:hlinkClr xmlns:ahyp="http://schemas.microsoft.com/office/drawing/2018/hyperlinkcolor" val="tx"/>
                    </a:ext>
                  </a:extLst>
                </a:hlinkClick>
              </a:rPr>
              <a:t>Instagram</a:t>
            </a:r>
            <a:r>
              <a:rPr lang="en-GB" sz="1800" b="0" i="0">
                <a:solidFill>
                  <a:srgbClr val="61A534"/>
                </a:solidFill>
                <a:effectLst/>
                <a:latin typeface="Calibri" panose="020F0502020204030204" pitchFamily="34" charset="0"/>
              </a:rPr>
              <a:t>​</a:t>
            </a:r>
            <a:endParaRPr lang="en-GB">
              <a:solidFill>
                <a:srgbClr val="61A534"/>
              </a:solidFill>
            </a:endParaRPr>
          </a:p>
        </p:txBody>
      </p:sp>
      <p:sp>
        <p:nvSpPr>
          <p:cNvPr id="14" name="TextBox 13">
            <a:extLst>
              <a:ext uri="{FF2B5EF4-FFF2-40B4-BE49-F238E27FC236}">
                <a16:creationId xmlns:a16="http://schemas.microsoft.com/office/drawing/2014/main" id="{D6147880-9F8D-0209-5B26-B0252640B9DC}"/>
              </a:ext>
            </a:extLst>
          </p:cNvPr>
          <p:cNvSpPr txBox="1"/>
          <p:nvPr/>
        </p:nvSpPr>
        <p:spPr>
          <a:xfrm>
            <a:off x="4114561" y="2892623"/>
            <a:ext cx="1071127" cy="369332"/>
          </a:xfrm>
          <a:prstGeom prst="rect">
            <a:avLst/>
          </a:prstGeom>
          <a:noFill/>
        </p:spPr>
        <p:txBody>
          <a:bodyPr wrap="none" rtlCol="0">
            <a:spAutoFit/>
          </a:bodyPr>
          <a:lstStyle/>
          <a:p>
            <a:r>
              <a:rPr lang="en-GB" sz="1800" b="1" i="0" u="sng" strike="noStrike">
                <a:solidFill>
                  <a:srgbClr val="61A534"/>
                </a:solidFill>
                <a:effectLst/>
                <a:latin typeface="Lato" panose="020F0502020204030203" pitchFamily="34" charset="0"/>
                <a:hlinkClick r:id="rId4">
                  <a:extLst>
                    <a:ext uri="{A12FA001-AC4F-418D-AE19-62706E023703}">
                      <ahyp:hlinkClr xmlns:ahyp="http://schemas.microsoft.com/office/drawing/2018/hyperlinkcolor" val="tx"/>
                    </a:ext>
                  </a:extLst>
                </a:hlinkClick>
              </a:rPr>
              <a:t>LinkedIn</a:t>
            </a:r>
            <a:r>
              <a:rPr lang="en-GB" sz="1800" b="0" i="0">
                <a:solidFill>
                  <a:srgbClr val="61A534"/>
                </a:solidFill>
                <a:effectLst/>
                <a:latin typeface="Calibri" panose="020F0502020204030204" pitchFamily="34" charset="0"/>
                <a:hlinkClick r:id="rId4">
                  <a:extLst>
                    <a:ext uri="{A12FA001-AC4F-418D-AE19-62706E023703}">
                      <ahyp:hlinkClr xmlns:ahyp="http://schemas.microsoft.com/office/drawing/2018/hyperlinkcolor" val="tx"/>
                    </a:ext>
                  </a:extLst>
                </a:hlinkClick>
              </a:rPr>
              <a:t>​</a:t>
            </a:r>
            <a:endParaRPr lang="en-GB">
              <a:solidFill>
                <a:srgbClr val="61A534"/>
              </a:solidFill>
            </a:endParaRPr>
          </a:p>
        </p:txBody>
      </p:sp>
      <p:sp>
        <p:nvSpPr>
          <p:cNvPr id="15" name="TextBox 14">
            <a:extLst>
              <a:ext uri="{FF2B5EF4-FFF2-40B4-BE49-F238E27FC236}">
                <a16:creationId xmlns:a16="http://schemas.microsoft.com/office/drawing/2014/main" id="{F9C1918C-1221-CF7E-93E3-9F6C8BFB49D9}"/>
              </a:ext>
            </a:extLst>
          </p:cNvPr>
          <p:cNvSpPr txBox="1"/>
          <p:nvPr/>
        </p:nvSpPr>
        <p:spPr>
          <a:xfrm>
            <a:off x="3040207" y="4767359"/>
            <a:ext cx="1207382" cy="369332"/>
          </a:xfrm>
          <a:prstGeom prst="rect">
            <a:avLst/>
          </a:prstGeom>
          <a:noFill/>
        </p:spPr>
        <p:txBody>
          <a:bodyPr wrap="none" rtlCol="0">
            <a:spAutoFit/>
          </a:bodyPr>
          <a:lstStyle/>
          <a:p>
            <a:r>
              <a:rPr lang="en-GB" sz="1800" b="1" i="0" u="sng" strike="noStrike">
                <a:solidFill>
                  <a:srgbClr val="61A534"/>
                </a:solidFill>
                <a:effectLst/>
                <a:latin typeface="Lato" panose="020F0502020204030203" pitchFamily="34" charset="0"/>
                <a:hlinkClick r:id="rId6">
                  <a:extLst>
                    <a:ext uri="{A12FA001-AC4F-418D-AE19-62706E023703}">
                      <ahyp:hlinkClr xmlns:ahyp="http://schemas.microsoft.com/office/drawing/2018/hyperlinkcolor" val="tx"/>
                    </a:ext>
                  </a:extLst>
                </a:hlinkClick>
              </a:rPr>
              <a:t>Facebook</a:t>
            </a:r>
            <a:r>
              <a:rPr lang="en-GB" sz="1800" b="0" i="0">
                <a:solidFill>
                  <a:srgbClr val="61A534"/>
                </a:solidFill>
                <a:effectLst/>
                <a:latin typeface="Calibri" panose="020F0502020204030204" pitchFamily="34" charset="0"/>
                <a:hlinkClick r:id="rId6">
                  <a:extLst>
                    <a:ext uri="{A12FA001-AC4F-418D-AE19-62706E023703}">
                      <ahyp:hlinkClr xmlns:ahyp="http://schemas.microsoft.com/office/drawing/2018/hyperlinkcolor" val="tx"/>
                    </a:ext>
                  </a:extLst>
                </a:hlinkClick>
              </a:rPr>
              <a:t>​</a:t>
            </a:r>
            <a:endParaRPr lang="en-GB">
              <a:solidFill>
                <a:srgbClr val="61A534"/>
              </a:solidFill>
            </a:endParaRPr>
          </a:p>
        </p:txBody>
      </p:sp>
      <p:sp>
        <p:nvSpPr>
          <p:cNvPr id="16" name="TextBox 15">
            <a:extLst>
              <a:ext uri="{FF2B5EF4-FFF2-40B4-BE49-F238E27FC236}">
                <a16:creationId xmlns:a16="http://schemas.microsoft.com/office/drawing/2014/main" id="{0296835F-62D3-17F3-6817-44394AD2651C}"/>
              </a:ext>
            </a:extLst>
          </p:cNvPr>
          <p:cNvSpPr txBox="1"/>
          <p:nvPr/>
        </p:nvSpPr>
        <p:spPr>
          <a:xfrm>
            <a:off x="6356722" y="4767359"/>
            <a:ext cx="340158" cy="369332"/>
          </a:xfrm>
          <a:prstGeom prst="rect">
            <a:avLst/>
          </a:prstGeom>
          <a:noFill/>
        </p:spPr>
        <p:txBody>
          <a:bodyPr wrap="none" rtlCol="0">
            <a:spAutoFit/>
          </a:bodyPr>
          <a:lstStyle/>
          <a:p>
            <a:r>
              <a:rPr lang="en-GB" sz="1800" b="1" i="0" u="sng">
                <a:solidFill>
                  <a:srgbClr val="61A534"/>
                </a:solidFill>
                <a:effectLst/>
                <a:latin typeface="Lato" panose="020F0502020204030203" pitchFamily="34" charset="0"/>
                <a:hlinkClick r:id="rId7">
                  <a:extLst>
                    <a:ext uri="{A12FA001-AC4F-418D-AE19-62706E023703}">
                      <ahyp:hlinkClr xmlns:ahyp="http://schemas.microsoft.com/office/drawing/2018/hyperlinkcolor" val="tx"/>
                    </a:ext>
                  </a:extLst>
                </a:hlinkClick>
              </a:rPr>
              <a:t>X</a:t>
            </a:r>
            <a:r>
              <a:rPr lang="en-GB" sz="1800" b="0" i="0">
                <a:solidFill>
                  <a:srgbClr val="61A534"/>
                </a:solidFill>
                <a:effectLst/>
                <a:latin typeface="Lato" panose="020F0502020204030203" pitchFamily="34" charset="0"/>
              </a:rPr>
              <a:t>​</a:t>
            </a:r>
            <a:endParaRPr lang="en-GB">
              <a:solidFill>
                <a:srgbClr val="61A534"/>
              </a:solidFill>
            </a:endParaRPr>
          </a:p>
        </p:txBody>
      </p:sp>
    </p:spTree>
    <p:extLst>
      <p:ext uri="{BB962C8B-B14F-4D97-AF65-F5344CB8AC3E}">
        <p14:creationId xmlns:p14="http://schemas.microsoft.com/office/powerpoint/2010/main" val="63596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9A6B7-908D-2F46-A310-5236187BA21C}"/>
              </a:ext>
            </a:extLst>
          </p:cNvPr>
          <p:cNvSpPr>
            <a:spLocks noGrp="1"/>
          </p:cNvSpPr>
          <p:nvPr>
            <p:ph type="body" sz="quarter" idx="13"/>
          </p:nvPr>
        </p:nvSpPr>
        <p:spPr/>
        <p:txBody>
          <a:bodyPr/>
          <a:lstStyle/>
          <a:p>
            <a:r>
              <a:rPr lang="en-GB"/>
              <a:t>Share your story </a:t>
            </a:r>
          </a:p>
        </p:txBody>
      </p:sp>
    </p:spTree>
    <p:extLst>
      <p:ext uri="{BB962C8B-B14F-4D97-AF65-F5344CB8AC3E}">
        <p14:creationId xmlns:p14="http://schemas.microsoft.com/office/powerpoint/2010/main" val="97425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CBC1F-CE9C-A458-4D4E-179D4B9FC1E2}"/>
              </a:ext>
            </a:extLst>
          </p:cNvPr>
          <p:cNvSpPr>
            <a:spLocks noGrp="1"/>
          </p:cNvSpPr>
          <p:nvPr>
            <p:ph type="title"/>
          </p:nvPr>
        </p:nvSpPr>
        <p:spPr/>
        <p:txBody>
          <a:bodyPr/>
          <a:lstStyle/>
          <a:p>
            <a:r>
              <a:rPr lang="en-GB"/>
              <a:t>Share your story </a:t>
            </a:r>
          </a:p>
        </p:txBody>
      </p:sp>
      <p:sp>
        <p:nvSpPr>
          <p:cNvPr id="3" name="Content Placeholder 2">
            <a:extLst>
              <a:ext uri="{FF2B5EF4-FFF2-40B4-BE49-F238E27FC236}">
                <a16:creationId xmlns:a16="http://schemas.microsoft.com/office/drawing/2014/main" id="{4F237297-42A8-6C18-230B-6D0401239799}"/>
              </a:ext>
            </a:extLst>
          </p:cNvPr>
          <p:cNvSpPr>
            <a:spLocks noGrp="1"/>
          </p:cNvSpPr>
          <p:nvPr>
            <p:ph idx="1"/>
          </p:nvPr>
        </p:nvSpPr>
        <p:spPr/>
        <p:txBody>
          <a:bodyPr/>
          <a:lstStyle/>
          <a:p>
            <a:pPr lvl="3"/>
            <a:r>
              <a:rPr lang="en-GB"/>
              <a:t>We want you to celebrate your efforts to change workplace culture </a:t>
            </a:r>
          </a:p>
          <a:p>
            <a:pPr lvl="3"/>
            <a:r>
              <a:rPr lang="en-GB"/>
              <a:t>The following can help you share your stories and with others: </a:t>
            </a:r>
          </a:p>
          <a:p>
            <a:pPr lvl="4"/>
            <a:r>
              <a:rPr lang="en-GB"/>
              <a:t>Internal email copy that you can edit for use </a:t>
            </a:r>
          </a:p>
          <a:p>
            <a:pPr lvl="4"/>
            <a:r>
              <a:rPr lang="en-GB"/>
              <a:t>Website copy </a:t>
            </a:r>
          </a:p>
          <a:p>
            <a:pPr lvl="4"/>
            <a:r>
              <a:rPr lang="en-GB"/>
              <a:t>Blogs </a:t>
            </a:r>
          </a:p>
          <a:p>
            <a:pPr lvl="4"/>
            <a:r>
              <a:rPr lang="en-GB"/>
              <a:t>Template press release</a:t>
            </a:r>
          </a:p>
          <a:p>
            <a:endParaRPr lang="en-GB"/>
          </a:p>
        </p:txBody>
      </p:sp>
      <p:sp>
        <p:nvSpPr>
          <p:cNvPr id="5" name="Footer Placeholder 4">
            <a:extLst>
              <a:ext uri="{FF2B5EF4-FFF2-40B4-BE49-F238E27FC236}">
                <a16:creationId xmlns:a16="http://schemas.microsoft.com/office/drawing/2014/main" id="{5E71F760-2D0F-779D-A275-5C69319DB329}"/>
              </a:ext>
            </a:extLst>
          </p:cNvPr>
          <p:cNvSpPr>
            <a:spLocks noGrp="1"/>
          </p:cNvSpPr>
          <p:nvPr>
            <p:ph type="ftr" sz="quarter" idx="3"/>
          </p:nvPr>
        </p:nvSpPr>
        <p:spPr/>
        <p:txBody>
          <a:bodyPr/>
          <a:lstStyle/>
          <a:p>
            <a:r>
              <a:rPr lang="en-GB"/>
              <a:t>My Whole Self Campaign toolkit </a:t>
            </a:r>
          </a:p>
        </p:txBody>
      </p:sp>
      <p:sp>
        <p:nvSpPr>
          <p:cNvPr id="6" name="Slide Number Placeholder 5">
            <a:extLst>
              <a:ext uri="{FF2B5EF4-FFF2-40B4-BE49-F238E27FC236}">
                <a16:creationId xmlns:a16="http://schemas.microsoft.com/office/drawing/2014/main" id="{F6630BA3-2699-0AE4-F1BB-276DE39E7892}"/>
              </a:ext>
            </a:extLst>
          </p:cNvPr>
          <p:cNvSpPr>
            <a:spLocks noGrp="1"/>
          </p:cNvSpPr>
          <p:nvPr>
            <p:ph type="sldNum" sz="quarter" idx="4"/>
          </p:nvPr>
        </p:nvSpPr>
        <p:spPr/>
        <p:txBody>
          <a:bodyPr/>
          <a:lstStyle/>
          <a:p>
            <a:fld id="{ED678217-6872-44DD-9F06-6E6C8EF6EFCA}" type="slidenum">
              <a:rPr lang="en-GB" smtClean="0"/>
              <a:pPr/>
              <a:t>12</a:t>
            </a:fld>
            <a:endParaRPr lang="en-GB"/>
          </a:p>
        </p:txBody>
      </p:sp>
    </p:spTree>
    <p:extLst>
      <p:ext uri="{BB962C8B-B14F-4D97-AF65-F5344CB8AC3E}">
        <p14:creationId xmlns:p14="http://schemas.microsoft.com/office/powerpoint/2010/main" val="281465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Website copy</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13</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8964178" cy="3988800"/>
          </a:xfrm>
          <a:prstGeom prst="rect">
            <a:avLst/>
          </a:prstGeom>
        </p:spPr>
        <p:txBody>
          <a:bodyPr vert="horz" lIns="0" tIns="0" rIns="0" bIns="0" rtlCol="0">
            <a:no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a:solidFill>
                  <a:srgbClr val="61A534"/>
                </a:solidFill>
                <a:effectLst/>
                <a:latin typeface="Lato" panose="020F0502020204030203" pitchFamily="34" charset="0"/>
              </a:rPr>
              <a:t>[Organisation name] </a:t>
            </a:r>
            <a:r>
              <a:rPr lang="en-GB" b="0" i="0">
                <a:solidFill>
                  <a:srgbClr val="000000"/>
                </a:solidFill>
                <a:effectLst/>
                <a:latin typeface="Lato" panose="020F0502020204030203" pitchFamily="34" charset="0"/>
              </a:rPr>
              <a:t>is proud to be supporting My Whole Self, MHFA </a:t>
            </a:r>
            <a:r>
              <a:rPr lang="en-GB" b="0" i="0" err="1">
                <a:solidFill>
                  <a:srgbClr val="000000"/>
                </a:solidFill>
                <a:effectLst/>
                <a:latin typeface="Lato" panose="020F0502020204030203" pitchFamily="34" charset="0"/>
              </a:rPr>
              <a:t>England</a:t>
            </a:r>
            <a:r>
              <a:rPr lang="en-GB" b="0" i="0" baseline="30000" err="1">
                <a:solidFill>
                  <a:srgbClr val="000000"/>
                </a:solidFill>
                <a:effectLst/>
                <a:latin typeface="Lato" panose="020F0502020204030203" pitchFamily="34" charset="0"/>
              </a:rPr>
              <a:t>®</a:t>
            </a:r>
            <a:r>
              <a:rPr lang="en-GB" b="0" i="0" err="1">
                <a:solidFill>
                  <a:srgbClr val="000000"/>
                </a:solidFill>
                <a:effectLst/>
                <a:latin typeface="Lato" panose="020F0502020204030203" pitchFamily="34" charset="0"/>
              </a:rPr>
              <a:t>’s</a:t>
            </a:r>
            <a:r>
              <a:rPr lang="en-GB" b="0" i="0">
                <a:solidFill>
                  <a:srgbClr val="000000"/>
                </a:solidFill>
                <a:effectLst/>
                <a:latin typeface="Lato" panose="020F0502020204030203" pitchFamily="34" charset="0"/>
              </a:rPr>
              <a:t> campaign for workplace culture change.  </a:t>
            </a:r>
          </a:p>
          <a:p>
            <a:r>
              <a:rPr lang="en-GB" b="0" i="0">
                <a:solidFill>
                  <a:srgbClr val="000000"/>
                </a:solidFill>
                <a:effectLst/>
                <a:latin typeface="Lato" panose="020F0502020204030203" pitchFamily="34" charset="0"/>
              </a:rPr>
              <a:t>The campaign calls on organisations to empower employees to bring their whole self to work. Bringing your whole self to work means feeling empowered and comfortable to bring all parts of your identity to work, including you background, sexuality, religion, gender, physical and mental health. </a:t>
            </a:r>
          </a:p>
          <a:p>
            <a:r>
              <a:rPr lang="en-GB" b="0" i="0">
                <a:solidFill>
                  <a:srgbClr val="000000"/>
                </a:solidFill>
                <a:effectLst/>
                <a:latin typeface="Lato" panose="020F0502020204030203" pitchFamily="34" charset="0"/>
              </a:rPr>
              <a:t>By bringing together diversity and inclusion with health and wellbeing, we hope to drive positive transformation in workplace mental health and performance. Teams that feel safe and connected work better together. We want our people to feel psychologically safe, seen, heard and valued which is why we have decided to get involved. </a:t>
            </a:r>
            <a:endParaRPr lang="en-GB"/>
          </a:p>
        </p:txBody>
      </p:sp>
    </p:spTree>
    <p:extLst>
      <p:ext uri="{BB962C8B-B14F-4D97-AF65-F5344CB8AC3E}">
        <p14:creationId xmlns:p14="http://schemas.microsoft.com/office/powerpoint/2010/main" val="406959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Website copy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14</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8964178" cy="39888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i="0">
                <a:solidFill>
                  <a:srgbClr val="61A534"/>
                </a:solidFill>
                <a:effectLst/>
                <a:latin typeface="Lato" panose="020F0502020204030203" pitchFamily="34" charset="0"/>
              </a:rPr>
              <a:t>[Consider including a quote from a senior leader or someone in your HR team about why you are getting involved] </a:t>
            </a:r>
          </a:p>
          <a:p>
            <a:r>
              <a:rPr lang="en-GB" b="0" i="0">
                <a:solidFill>
                  <a:srgbClr val="000000"/>
                </a:solidFill>
                <a:effectLst/>
                <a:latin typeface="Lato"/>
              </a:rPr>
              <a:t>To mark My Whole Self Day, we will be </a:t>
            </a:r>
            <a:r>
              <a:rPr lang="en-GB" b="0" i="0">
                <a:solidFill>
                  <a:srgbClr val="61A534"/>
                </a:solidFill>
                <a:effectLst/>
                <a:latin typeface="Lato"/>
              </a:rPr>
              <a:t>[insert details of activities that you will be doing]</a:t>
            </a:r>
            <a:r>
              <a:rPr lang="en-GB" b="0" i="0">
                <a:solidFill>
                  <a:srgbClr val="000000"/>
                </a:solidFill>
                <a:effectLst/>
                <a:latin typeface="Lato"/>
              </a:rPr>
              <a:t>. If you would like to find out more about the campaign and take a look at some of the resources, visit </a:t>
            </a:r>
            <a:r>
              <a:rPr lang="en-GB" b="0" i="0">
                <a:solidFill>
                  <a:srgbClr val="61A534"/>
                </a:solidFill>
                <a:effectLst/>
                <a:latin typeface="Lato"/>
                <a:hlinkClick r:id="rId2">
                  <a:extLst>
                    <a:ext uri="{A12FA001-AC4F-418D-AE19-62706E023703}">
                      <ahyp:hlinkClr xmlns:ahyp="http://schemas.microsoft.com/office/drawing/2018/hyperlinkcolor" val="tx"/>
                    </a:ext>
                  </a:extLst>
                </a:hlinkClick>
              </a:rPr>
              <a:t>My Whole Self · MHFA England</a:t>
            </a:r>
            <a:r>
              <a:rPr lang="en-GB" b="0" i="0">
                <a:solidFill>
                  <a:srgbClr val="000000"/>
                </a:solidFill>
                <a:effectLst/>
                <a:latin typeface="Lato"/>
              </a:rPr>
              <a:t>. </a:t>
            </a:r>
            <a:r>
              <a:rPr lang="en-GB" b="0">
                <a:solidFill>
                  <a:srgbClr val="000000"/>
                </a:solidFill>
                <a:latin typeface="Lato"/>
              </a:rPr>
              <a:t> </a:t>
            </a:r>
            <a:endParaRPr lang="en-GB"/>
          </a:p>
        </p:txBody>
      </p:sp>
    </p:spTree>
    <p:extLst>
      <p:ext uri="{BB962C8B-B14F-4D97-AF65-F5344CB8AC3E}">
        <p14:creationId xmlns:p14="http://schemas.microsoft.com/office/powerpoint/2010/main" val="93189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Blogs</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15</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t>A blog can be a great way to start sharing your people’s My Whole Self stories </a:t>
            </a:r>
          </a:p>
          <a:p>
            <a:pPr lvl="3"/>
            <a:r>
              <a:rPr lang="en-GB"/>
              <a:t>Why not see if your senior leadership team would be happy to share a bit more about their whole self and their role in celebrating My Whole Self Day </a:t>
            </a:r>
          </a:p>
          <a:p>
            <a:pPr lvl="3"/>
            <a:r>
              <a:rPr lang="en-GB"/>
              <a:t>If you are hosting a panel conversation, someone could take notes and develop blog content from it </a:t>
            </a:r>
          </a:p>
        </p:txBody>
      </p:sp>
    </p:spTree>
    <p:extLst>
      <p:ext uri="{BB962C8B-B14F-4D97-AF65-F5344CB8AC3E}">
        <p14:creationId xmlns:p14="http://schemas.microsoft.com/office/powerpoint/2010/main" val="107007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Media opportunities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16</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GB"/>
              <a:t>Sharing your involvement with My Whole Self is a great way to spread positive news about your organisation and your people </a:t>
            </a:r>
          </a:p>
          <a:p>
            <a:pPr lvl="3"/>
            <a:r>
              <a:rPr lang="en-GB"/>
              <a:t>It’s likely that local and trade media will be most interested in your story </a:t>
            </a:r>
          </a:p>
          <a:p>
            <a:pPr lvl="3"/>
            <a:r>
              <a:rPr lang="en-GB"/>
              <a:t>We have put together a template press release over the next few slides which you can copy and paste, and edit as needed to support your outreach </a:t>
            </a:r>
          </a:p>
        </p:txBody>
      </p:sp>
    </p:spTree>
    <p:extLst>
      <p:ext uri="{BB962C8B-B14F-4D97-AF65-F5344CB8AC3E}">
        <p14:creationId xmlns:p14="http://schemas.microsoft.com/office/powerpoint/2010/main" val="366968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17</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5" name="TextBox 4">
            <a:extLst>
              <a:ext uri="{FF2B5EF4-FFF2-40B4-BE49-F238E27FC236}">
                <a16:creationId xmlns:a16="http://schemas.microsoft.com/office/drawing/2014/main" id="{A2066D5E-42B4-5D26-33EE-2CDD220EEC4D}"/>
              </a:ext>
            </a:extLst>
          </p:cNvPr>
          <p:cNvSpPr txBox="1"/>
          <p:nvPr/>
        </p:nvSpPr>
        <p:spPr>
          <a:xfrm>
            <a:off x="885601" y="1533525"/>
            <a:ext cx="9262803" cy="3323987"/>
          </a:xfrm>
          <a:prstGeom prst="rect">
            <a:avLst/>
          </a:prstGeom>
          <a:noFill/>
        </p:spPr>
        <p:txBody>
          <a:bodyPr wrap="square" rtlCol="0">
            <a:spAutoFit/>
          </a:bodyPr>
          <a:lstStyle/>
          <a:p>
            <a:pPr>
              <a:spcAft>
                <a:spcPts val="1200"/>
              </a:spcAft>
            </a:pPr>
            <a:r>
              <a:rPr lang="en-GB" sz="2000" b="1">
                <a:solidFill>
                  <a:srgbClr val="2B3333"/>
                </a:solidFill>
                <a:effectLst/>
                <a:latin typeface="Lato "/>
                <a:ea typeface="Montserrat" panose="00000500000000000000" pitchFamily="2" charset="0"/>
                <a:cs typeface="Times New Roman" panose="02020603050405020304" pitchFamily="18" charset="0"/>
              </a:rPr>
              <a:t>Creating joy: Are we the unhappiest we’ve ever been at work?  </a:t>
            </a:r>
            <a:endParaRPr lang="en-GB" sz="2000">
              <a:solidFill>
                <a:srgbClr val="2B3333"/>
              </a:solidFill>
              <a:effectLst/>
              <a:latin typeface="Lato "/>
              <a:ea typeface="Montserrat" panose="00000500000000000000" pitchFamily="2" charset="0"/>
              <a:cs typeface="Times New Roman" panose="02020603050405020304" pitchFamily="18" charset="0"/>
            </a:endParaRPr>
          </a:p>
          <a:p>
            <a:pPr marL="342900" lvl="0" indent="-342900">
              <a:spcAft>
                <a:spcPts val="1200"/>
              </a:spcAft>
              <a:buClr>
                <a:srgbClr val="61A534"/>
              </a:buClr>
              <a:buFont typeface="Lato" panose="020F0502020204030203" pitchFamily="34" charset="0"/>
              <a:buChar char="–"/>
            </a:pPr>
            <a:r>
              <a:rPr lang="en-GB" sz="2000">
                <a:solidFill>
                  <a:srgbClr val="3E3E3E"/>
                </a:solidFill>
                <a:effectLst/>
                <a:latin typeface="Lato "/>
                <a:ea typeface="Montserrat" panose="00000500000000000000" pitchFamily="2" charset="0"/>
                <a:cs typeface="Times New Roman" panose="02020603050405020304" pitchFamily="18" charset="0"/>
              </a:rPr>
              <a:t>New research from Mental Health First Aid England</a:t>
            </a:r>
            <a:r>
              <a:rPr lang="en-GB" sz="2000" baseline="30000">
                <a:solidFill>
                  <a:srgbClr val="3E3E3E"/>
                </a:solidFill>
                <a:effectLst/>
                <a:latin typeface="Lato "/>
                <a:ea typeface="Montserrat" panose="00000500000000000000" pitchFamily="2" charset="0"/>
                <a:cs typeface="Times New Roman" panose="02020603050405020304" pitchFamily="18" charset="0"/>
              </a:rPr>
              <a:t>®</a:t>
            </a:r>
            <a:r>
              <a:rPr lang="en-GB" sz="2000">
                <a:solidFill>
                  <a:srgbClr val="3E3E3E"/>
                </a:solidFill>
                <a:effectLst/>
                <a:latin typeface="Lato "/>
                <a:ea typeface="Montserrat" panose="00000500000000000000" pitchFamily="2" charset="0"/>
                <a:cs typeface="Times New Roman" panose="02020603050405020304" pitchFamily="18" charset="0"/>
              </a:rPr>
              <a:t> shows 59% of employees do not regularly feel joy and satisfaction at work</a:t>
            </a:r>
            <a:endParaRPr lang="en-GB" sz="2000">
              <a:solidFill>
                <a:srgbClr val="2B3333"/>
              </a:solidFill>
              <a:effectLst/>
              <a:latin typeface="Lato "/>
              <a:ea typeface="Montserrat" panose="00000500000000000000" pitchFamily="2" charset="0"/>
              <a:cs typeface="Times New Roman" panose="02020603050405020304" pitchFamily="18" charset="0"/>
            </a:endParaRPr>
          </a:p>
          <a:p>
            <a:pPr marL="342900" lvl="0" indent="-342900">
              <a:spcAft>
                <a:spcPts val="1200"/>
              </a:spcAft>
              <a:buClr>
                <a:srgbClr val="61A534"/>
              </a:buClr>
              <a:buFont typeface="Lato" panose="020F0502020204030203" pitchFamily="34" charset="0"/>
              <a:buChar char="–"/>
            </a:pPr>
            <a:r>
              <a:rPr lang="en-GB" sz="2000">
                <a:solidFill>
                  <a:srgbClr val="3E3E3E"/>
                </a:solidFill>
                <a:effectLst/>
                <a:latin typeface="Lato "/>
                <a:ea typeface="Montserrat" panose="00000500000000000000" pitchFamily="2" charset="0"/>
                <a:cs typeface="Times New Roman" panose="02020603050405020304" pitchFamily="18" charset="0"/>
              </a:rPr>
              <a:t>A third (33%) of employees say they often feel unhappy, stressed, or worried at work</a:t>
            </a:r>
            <a:endParaRPr lang="en-GB" sz="2000">
              <a:solidFill>
                <a:srgbClr val="2B3333"/>
              </a:solidFill>
              <a:effectLst/>
              <a:latin typeface="Lato "/>
              <a:ea typeface="Montserrat" panose="00000500000000000000" pitchFamily="2" charset="0"/>
              <a:cs typeface="Times New Roman" panose="02020603050405020304" pitchFamily="18" charset="0"/>
            </a:endParaRPr>
          </a:p>
          <a:p>
            <a:pPr>
              <a:spcAft>
                <a:spcPts val="1200"/>
              </a:spcAft>
            </a:pPr>
            <a:r>
              <a:rPr lang="en-GB" sz="2000" b="1">
                <a:solidFill>
                  <a:srgbClr val="3E3E3E"/>
                </a:solidFill>
                <a:effectLst/>
                <a:latin typeface="Lato "/>
                <a:ea typeface="Montserrat" panose="00000500000000000000" pitchFamily="2" charset="0"/>
                <a:cs typeface="Times New Roman" panose="02020603050405020304" pitchFamily="18" charset="0"/>
              </a:rPr>
              <a:t>As part of My Whole Self - MHFA </a:t>
            </a:r>
            <a:r>
              <a:rPr lang="en-GB" sz="2000" b="1" err="1">
                <a:solidFill>
                  <a:srgbClr val="3E3E3E"/>
                </a:solidFill>
                <a:effectLst/>
                <a:latin typeface="Lato "/>
                <a:ea typeface="Montserrat" panose="00000500000000000000" pitchFamily="2" charset="0"/>
                <a:cs typeface="Times New Roman" panose="02020603050405020304" pitchFamily="18" charset="0"/>
              </a:rPr>
              <a:t>England</a:t>
            </a:r>
            <a:r>
              <a:rPr lang="en-GB" sz="2000" b="1" baseline="30000" err="1">
                <a:solidFill>
                  <a:srgbClr val="3E3E3E"/>
                </a:solidFill>
                <a:effectLst/>
                <a:latin typeface="Lato "/>
                <a:ea typeface="Montserrat" panose="00000500000000000000" pitchFamily="2" charset="0"/>
                <a:cs typeface="Times New Roman" panose="02020603050405020304" pitchFamily="18" charset="0"/>
              </a:rPr>
              <a:t>®</a:t>
            </a:r>
            <a:r>
              <a:rPr lang="en-GB" sz="2000" b="1" err="1">
                <a:solidFill>
                  <a:srgbClr val="3E3E3E"/>
                </a:solidFill>
                <a:effectLst/>
                <a:latin typeface="Lato "/>
                <a:ea typeface="Montserrat" panose="00000500000000000000" pitchFamily="2" charset="0"/>
                <a:cs typeface="Times New Roman" panose="02020603050405020304" pitchFamily="18" charset="0"/>
              </a:rPr>
              <a:t>’s</a:t>
            </a:r>
            <a:r>
              <a:rPr lang="en-GB" sz="2000" b="1">
                <a:solidFill>
                  <a:srgbClr val="3E3E3E"/>
                </a:solidFill>
                <a:effectLst/>
                <a:latin typeface="Lato "/>
                <a:ea typeface="Montserrat" panose="00000500000000000000" pitchFamily="2" charset="0"/>
                <a:cs typeface="Times New Roman" panose="02020603050405020304" pitchFamily="18" charset="0"/>
              </a:rPr>
              <a:t> campaign for workplace culture change – the social enterprise is calling on employers to create cultures where people feel able to bring their whole self to work to help improve workplace wellbeing.</a:t>
            </a:r>
          </a:p>
        </p:txBody>
      </p:sp>
    </p:spTree>
    <p:extLst>
      <p:ext uri="{BB962C8B-B14F-4D97-AF65-F5344CB8AC3E}">
        <p14:creationId xmlns:p14="http://schemas.microsoft.com/office/powerpoint/2010/main" val="58731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18</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5" name="TextBox 4">
            <a:extLst>
              <a:ext uri="{FF2B5EF4-FFF2-40B4-BE49-F238E27FC236}">
                <a16:creationId xmlns:a16="http://schemas.microsoft.com/office/drawing/2014/main" id="{A2066D5E-42B4-5D26-33EE-2CDD220EEC4D}"/>
              </a:ext>
            </a:extLst>
          </p:cNvPr>
          <p:cNvSpPr txBox="1"/>
          <p:nvPr/>
        </p:nvSpPr>
        <p:spPr>
          <a:xfrm>
            <a:off x="885600" y="1533525"/>
            <a:ext cx="9262803" cy="2990562"/>
          </a:xfrm>
          <a:prstGeom prst="rect">
            <a:avLst/>
          </a:prstGeom>
          <a:noFill/>
        </p:spPr>
        <p:txBody>
          <a:bodyPr wrap="square" rtlCol="0">
            <a:spAutoFit/>
          </a:bodyPr>
          <a:lstStyle/>
          <a:p>
            <a:pPr>
              <a:spcAft>
                <a:spcPts val="1000"/>
              </a:spcAft>
            </a:pPr>
            <a:r>
              <a:rPr lang="en-GB" sz="2000">
                <a:effectLst/>
                <a:latin typeface="Lato "/>
                <a:ea typeface="Montserrat" panose="00000500000000000000" pitchFamily="2" charset="0"/>
                <a:cs typeface="Times New Roman" panose="02020603050405020304" pitchFamily="18" charset="0"/>
              </a:rPr>
              <a:t>New research from MHFA England, released ahead of so-called Blue Monday, shows 59% of employees do not regularly feel joy and satisfaction at work. 1 in 5 (22%) workers feel their sense of purpose, satisfaction, and joy at work has decreased since the pandemic.</a:t>
            </a:r>
            <a:endParaRPr lang="en-GB" sz="2000">
              <a:solidFill>
                <a:srgbClr val="2B3333"/>
              </a:solidFill>
              <a:effectLst/>
              <a:ea typeface="Montserrat" panose="00000500000000000000" pitchFamily="2" charset="0"/>
              <a:cs typeface="Times New Roman" panose="02020603050405020304" pitchFamily="18" charset="0"/>
            </a:endParaRPr>
          </a:p>
          <a:p>
            <a:pPr>
              <a:spcAft>
                <a:spcPts val="1000"/>
              </a:spcAft>
            </a:pPr>
            <a:r>
              <a:rPr lang="en-GB" sz="2000">
                <a:effectLst/>
                <a:latin typeface="Lato "/>
                <a:ea typeface="Montserrat" panose="00000500000000000000" pitchFamily="2" charset="0"/>
                <a:cs typeface="Times New Roman" panose="02020603050405020304" pitchFamily="18" charset="0"/>
              </a:rPr>
              <a:t>So called ‘Blue Monday’ is often billed as the ‘most depressing’ day of the year. The reality is that poor mental health can affect anyone, at any time in the year, and it impacts people in different ways. MHFA England’s latest research, among 2,000 employees, finds a third say they often feel unhappy, stressed, or worried in the workplace.</a:t>
            </a:r>
          </a:p>
        </p:txBody>
      </p:sp>
    </p:spTree>
    <p:extLst>
      <p:ext uri="{BB962C8B-B14F-4D97-AF65-F5344CB8AC3E}">
        <p14:creationId xmlns:p14="http://schemas.microsoft.com/office/powerpoint/2010/main" val="214641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19</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590675"/>
            <a:ext cx="9347201" cy="4221669"/>
          </a:xfrm>
          <a:prstGeom prst="rect">
            <a:avLst/>
          </a:prstGeom>
          <a:noFill/>
        </p:spPr>
        <p:txBody>
          <a:bodyPr wrap="square" rtlCol="0">
            <a:spAutoFit/>
          </a:bodyPr>
          <a:lstStyle/>
          <a:p>
            <a:pPr>
              <a:spcAft>
                <a:spcPts val="1000"/>
              </a:spcAft>
            </a:pPr>
            <a:r>
              <a:rPr lang="en-GB" sz="2000">
                <a:effectLst/>
                <a:latin typeface="Lato  "/>
                <a:ea typeface="Montserrat" panose="00000500000000000000" pitchFamily="2" charset="0"/>
                <a:cs typeface="Times New Roman" panose="02020603050405020304" pitchFamily="18" charset="0"/>
              </a:rPr>
              <a:t>Concerningly, despite this, almost half of workers say they have </a:t>
            </a:r>
            <a:r>
              <a:rPr lang="en-GB" sz="2000" i="1">
                <a:effectLst/>
                <a:latin typeface="Lato  "/>
                <a:ea typeface="Montserrat" panose="00000500000000000000" pitchFamily="2" charset="0"/>
                <a:cs typeface="Times New Roman" panose="02020603050405020304" pitchFamily="18" charset="0"/>
              </a:rPr>
              <a:t>never</a:t>
            </a:r>
            <a:r>
              <a:rPr lang="en-GB" sz="2000">
                <a:effectLst/>
                <a:latin typeface="Lato  "/>
                <a:ea typeface="Montserrat" panose="00000500000000000000" pitchFamily="2" charset="0"/>
                <a:cs typeface="Times New Roman" panose="02020603050405020304" pitchFamily="18" charset="0"/>
              </a:rPr>
              <a:t> had a wellbeing check-in from their employer. The data reveals that since 2021, almost double the number of employees say their workplace failed to check in on their wellbeing in the past year (48% in 2023, matching 2022 figures, and up from 25% in 2021).</a:t>
            </a:r>
          </a:p>
          <a:p>
            <a:pPr>
              <a:spcAft>
                <a:spcPts val="1000"/>
              </a:spcAft>
            </a:pPr>
            <a:r>
              <a:rPr lang="en-GB" sz="2000">
                <a:effectLst/>
                <a:ea typeface="Montserrat" panose="00000500000000000000" pitchFamily="2" charset="0"/>
                <a:cs typeface="Times New Roman" panose="02020603050405020304" pitchFamily="18" charset="0"/>
              </a:rPr>
              <a:t>In 2024, we should feel safe to bring our whole selves to work, without fear of prejudice or consequence. That includes background, sexuality, religion, gender, health and mental health.  Yet the research shows only 61% of employees feel they can do so. Despite a growing understanding of the importance of psychological safety in the workplace, this is a decline since 2020, when two thirds (66%) of workers felt able to. If we don’t feel safe to bring our whole self to work, it will limit the joy and satisfaction we are able to feel in our work, as well as our performance.  </a:t>
            </a:r>
          </a:p>
        </p:txBody>
      </p:sp>
    </p:spTree>
    <p:extLst>
      <p:ext uri="{BB962C8B-B14F-4D97-AF65-F5344CB8AC3E}">
        <p14:creationId xmlns:p14="http://schemas.microsoft.com/office/powerpoint/2010/main" val="689146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E29F5-6B8C-4A34-B054-B11DB4D7A04E}"/>
              </a:ext>
            </a:extLst>
          </p:cNvPr>
          <p:cNvSpPr>
            <a:spLocks noGrp="1"/>
          </p:cNvSpPr>
          <p:nvPr>
            <p:ph type="title"/>
          </p:nvPr>
        </p:nvSpPr>
        <p:spPr/>
        <p:txBody>
          <a:bodyPr/>
          <a:lstStyle/>
          <a:p>
            <a:r>
              <a:rPr lang="en-GB"/>
              <a:t>Overview </a:t>
            </a:r>
          </a:p>
        </p:txBody>
      </p:sp>
      <p:sp>
        <p:nvSpPr>
          <p:cNvPr id="3" name="Content Placeholder 2">
            <a:extLst>
              <a:ext uri="{FF2B5EF4-FFF2-40B4-BE49-F238E27FC236}">
                <a16:creationId xmlns:a16="http://schemas.microsoft.com/office/drawing/2014/main" id="{0C5B4864-8F29-41D4-9242-FB5CCE6F25B1}"/>
              </a:ext>
            </a:extLst>
          </p:cNvPr>
          <p:cNvSpPr>
            <a:spLocks noGrp="1"/>
          </p:cNvSpPr>
          <p:nvPr>
            <p:ph idx="1"/>
          </p:nvPr>
        </p:nvSpPr>
        <p:spPr/>
        <p:txBody>
          <a:bodyPr>
            <a:normAutofit/>
          </a:bodyPr>
          <a:lstStyle/>
          <a:p>
            <a:pPr algn="l" rtl="0" fontAlgn="base"/>
            <a:r>
              <a:rPr lang="en-GB" b="0" i="0">
                <a:solidFill>
                  <a:srgbClr val="000000"/>
                </a:solidFill>
                <a:effectLst/>
              </a:rPr>
              <a:t>This campaign </a:t>
            </a:r>
            <a:r>
              <a:rPr lang="en-GB" b="0">
                <a:solidFill>
                  <a:srgbClr val="000000"/>
                </a:solidFill>
              </a:rPr>
              <a:t>tool</a:t>
            </a:r>
            <a:r>
              <a:rPr lang="en-GB" b="0" i="0">
                <a:solidFill>
                  <a:srgbClr val="000000"/>
                </a:solidFill>
                <a:effectLst/>
              </a:rPr>
              <a:t>kit has been developed to support you and your organisation to get involved with My Whole Self, the campaign for workplace culture change. </a:t>
            </a:r>
          </a:p>
          <a:p>
            <a:pPr algn="l" rtl="0" fontAlgn="base"/>
            <a:r>
              <a:rPr lang="en-GB" b="0" i="0">
                <a:solidFill>
                  <a:srgbClr val="000000"/>
                </a:solidFill>
                <a:effectLst/>
              </a:rPr>
              <a:t>It includes template email and website copy for you to share with your people, social media banners and signatures, and even guidance on sharing your story with the media. </a:t>
            </a:r>
          </a:p>
          <a:p>
            <a:pPr algn="l" rtl="0" fontAlgn="base"/>
            <a:r>
              <a:rPr lang="en-GB" b="0" i="0">
                <a:solidFill>
                  <a:srgbClr val="000000"/>
                </a:solidFill>
                <a:effectLst/>
              </a:rPr>
              <a:t>Whether you take part in My Whole Self Day or throughout the year, we hope you will join us in changing workplace cultures for the better.</a:t>
            </a:r>
          </a:p>
          <a:p>
            <a:endParaRPr lang="en-GB"/>
          </a:p>
        </p:txBody>
      </p:sp>
      <p:sp>
        <p:nvSpPr>
          <p:cNvPr id="4" name="Footer Placeholder 3">
            <a:extLst>
              <a:ext uri="{FF2B5EF4-FFF2-40B4-BE49-F238E27FC236}">
                <a16:creationId xmlns:a16="http://schemas.microsoft.com/office/drawing/2014/main" id="{269D04FD-ECB2-4D7F-8FF4-F96229FE6A0D}"/>
              </a:ext>
            </a:extLst>
          </p:cNvPr>
          <p:cNvSpPr>
            <a:spLocks noGrp="1"/>
          </p:cNvSpPr>
          <p:nvPr>
            <p:ph type="ftr" sz="quarter" idx="3"/>
          </p:nvPr>
        </p:nvSpPr>
        <p:spPr/>
        <p:txBody>
          <a:bodyPr/>
          <a:lstStyle/>
          <a:p>
            <a:r>
              <a:rPr lang="en-GB"/>
              <a:t>My Whole Self Campaign toolkit </a:t>
            </a:r>
          </a:p>
        </p:txBody>
      </p:sp>
      <p:sp>
        <p:nvSpPr>
          <p:cNvPr id="5" name="Slide Number Placeholder 4">
            <a:extLst>
              <a:ext uri="{FF2B5EF4-FFF2-40B4-BE49-F238E27FC236}">
                <a16:creationId xmlns:a16="http://schemas.microsoft.com/office/drawing/2014/main" id="{A73778AA-A6F2-4582-974E-32C7D6E42A3F}"/>
              </a:ext>
            </a:extLst>
          </p:cNvPr>
          <p:cNvSpPr>
            <a:spLocks noGrp="1"/>
          </p:cNvSpPr>
          <p:nvPr>
            <p:ph type="sldNum" sz="quarter" idx="4"/>
          </p:nvPr>
        </p:nvSpPr>
        <p:spPr/>
        <p:txBody>
          <a:bodyPr/>
          <a:lstStyle/>
          <a:p>
            <a:fld id="{ED678217-6872-44DD-9F06-6E6C8EF6EFCA}" type="slidenum">
              <a:rPr lang="en-GB" smtClean="0"/>
              <a:pPr/>
              <a:t>2</a:t>
            </a:fld>
            <a:endParaRPr lang="en-GB"/>
          </a:p>
        </p:txBody>
      </p:sp>
    </p:spTree>
    <p:extLst>
      <p:ext uri="{BB962C8B-B14F-4D97-AF65-F5344CB8AC3E}">
        <p14:creationId xmlns:p14="http://schemas.microsoft.com/office/powerpoint/2010/main" val="2047967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20</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590675"/>
            <a:ext cx="9347201" cy="4401205"/>
          </a:xfrm>
          <a:prstGeom prst="rect">
            <a:avLst/>
          </a:prstGeom>
          <a:noFill/>
        </p:spPr>
        <p:txBody>
          <a:bodyPr wrap="square" lIns="91440" tIns="45720" rIns="91440" bIns="45720" rtlCol="0" anchor="t">
            <a:spAutoFit/>
          </a:bodyPr>
          <a:lstStyle/>
          <a:p>
            <a:pPr fontAlgn="base"/>
            <a:r>
              <a:rPr lang="en-GB" sz="2000" u="sng">
                <a:solidFill>
                  <a:srgbClr val="61A534"/>
                </a:solidFill>
                <a:effectLst/>
                <a:ea typeface="Times New Roman" panose="02020603050405020304" pitchFamily="18" charset="0"/>
                <a:hlinkClick r:id="rId2">
                  <a:extLst>
                    <a:ext uri="{A12FA001-AC4F-418D-AE19-62706E023703}">
                      <ahyp:hlinkClr xmlns:ahyp="http://schemas.microsoft.com/office/drawing/2018/hyperlinkcolor" val="tx"/>
                    </a:ext>
                  </a:extLst>
                </a:hlinkClick>
              </a:rPr>
              <a:t>My Whole Self</a:t>
            </a:r>
            <a:r>
              <a:rPr lang="en-GB" sz="2000">
                <a:solidFill>
                  <a:srgbClr val="61A534"/>
                </a:solidFill>
                <a:effectLst/>
                <a:ea typeface="Times New Roman" panose="02020603050405020304" pitchFamily="18" charset="0"/>
              </a:rPr>
              <a:t> </a:t>
            </a:r>
            <a:r>
              <a:rPr lang="en-GB" sz="2000">
                <a:effectLst/>
                <a:ea typeface="Times New Roman" panose="02020603050405020304" pitchFamily="18" charset="0"/>
              </a:rPr>
              <a:t>is the campaign for workplace culture change. </a:t>
            </a:r>
            <a:r>
              <a:rPr lang="en-GB" sz="2000">
                <a:effectLst/>
                <a:ea typeface="MS Gothic"/>
                <a:cs typeface="Segoe UI"/>
              </a:rPr>
              <a:t>At its heart, My Whole Self aims to create workplace cultures where people have the safety and freedom to choose which parts of their identity they share at work, without fear of judgement.</a:t>
            </a:r>
            <a:r>
              <a:rPr lang="en-GB" sz="2000">
                <a:ea typeface="MS Gothic"/>
                <a:cs typeface="Segoe UI"/>
              </a:rPr>
              <a:t> </a:t>
            </a:r>
            <a:endParaRPr lang="en-GB" sz="2000"/>
          </a:p>
          <a:p>
            <a:pPr fontAlgn="base"/>
            <a:endParaRPr lang="en-GB" sz="2000">
              <a:effectLst/>
              <a:ea typeface="MS Gothic" panose="020B0609070205080204" pitchFamily="49" charset="-128"/>
              <a:cs typeface="Segoe UI" panose="020B0502040204020203" pitchFamily="34" charset="0"/>
            </a:endParaRPr>
          </a:p>
          <a:p>
            <a:pPr fontAlgn="base"/>
            <a:r>
              <a:rPr lang="en-GB" sz="2000">
                <a:effectLst/>
                <a:ea typeface="MS Gothic" panose="020B0609070205080204" pitchFamily="49" charset="-128"/>
                <a:cs typeface="Segoe UI" panose="020B0502040204020203" pitchFamily="34" charset="0"/>
              </a:rPr>
              <a:t>Employers who create an inclusive and open workplace culture will see the results in their staff satisfaction, productivity and performance. Since its inception in 2020, </a:t>
            </a:r>
            <a:r>
              <a:rPr lang="en-GB" sz="2000">
                <a:effectLst/>
                <a:ea typeface="Times New Roman" panose="02020603050405020304" pitchFamily="18" charset="0"/>
              </a:rPr>
              <a:t>hundreds of organisations</a:t>
            </a:r>
            <a:r>
              <a:rPr lang="en-GB" sz="2000">
                <a:effectLst/>
                <a:ea typeface="Times New Roman" panose="02020603050405020304" pitchFamily="18" charset="0"/>
                <a:cs typeface="Segoe UI" panose="020B0502040204020203" pitchFamily="34" charset="0"/>
              </a:rPr>
              <a:t> including </a:t>
            </a:r>
            <a:r>
              <a:rPr lang="en-GB" sz="2000" err="1">
                <a:effectLst/>
                <a:ea typeface="Times New Roman" panose="02020603050405020304" pitchFamily="18" charset="0"/>
                <a:cs typeface="Segoe UI" panose="020B0502040204020203" pitchFamily="34" charset="0"/>
              </a:rPr>
              <a:t>SpecSavers</a:t>
            </a:r>
            <a:r>
              <a:rPr lang="en-GB" sz="2000">
                <a:effectLst/>
                <a:ea typeface="Times New Roman" panose="02020603050405020304" pitchFamily="18" charset="0"/>
                <a:cs typeface="Segoe UI" panose="020B0502040204020203" pitchFamily="34" charset="0"/>
              </a:rPr>
              <a:t>,</a:t>
            </a:r>
            <a:r>
              <a:rPr lang="en-GB" sz="2000">
                <a:effectLst/>
                <a:ea typeface="Times New Roman" panose="02020603050405020304" pitchFamily="18" charset="0"/>
              </a:rPr>
              <a:t> Ford, The National Crime Agency, and several NHS Trusts have embraced the campaign. </a:t>
            </a:r>
          </a:p>
          <a:p>
            <a:pPr fontAlgn="base"/>
            <a:endParaRPr lang="en-GB" sz="2000">
              <a:effectLst/>
              <a:ea typeface="Times New Roman" panose="02020603050405020304" pitchFamily="18" charset="0"/>
            </a:endParaRPr>
          </a:p>
          <a:p>
            <a:pPr>
              <a:spcAft>
                <a:spcPts val="1440"/>
              </a:spcAft>
            </a:pPr>
            <a:r>
              <a:rPr lang="en-GB" sz="2000">
                <a:effectLst/>
                <a:ea typeface="Montserrat" panose="00000500000000000000" pitchFamily="2" charset="0"/>
                <a:cs typeface="Times New Roman" panose="02020603050405020304" pitchFamily="18" charset="0"/>
              </a:rPr>
              <a:t>Ahead of My Whole Self Day on the 12 March 2024, organisations are encouraged to access MHFA England’s free resources including the new,</a:t>
            </a:r>
            <a:r>
              <a:rPr lang="en-GB" sz="2000" i="1">
                <a:effectLst/>
                <a:ea typeface="Montserrat" panose="00000500000000000000" pitchFamily="2" charset="0"/>
                <a:cs typeface="Times New Roman" panose="02020603050405020304" pitchFamily="18" charset="0"/>
              </a:rPr>
              <a:t> My Whole Self: Guide to creating inclusive workplace cultures</a:t>
            </a:r>
            <a:r>
              <a:rPr lang="en-GB" sz="2000">
                <a:effectLst/>
                <a:ea typeface="Montserrat" panose="00000500000000000000" pitchFamily="2" charset="0"/>
                <a:cs typeface="Times New Roman" panose="02020603050405020304" pitchFamily="18" charset="0"/>
              </a:rPr>
              <a:t>, to create</a:t>
            </a:r>
            <a:r>
              <a:rPr lang="en-GB" sz="2000">
                <a:effectLst/>
                <a:ea typeface="MS Mincho" panose="020B0400000000000000" pitchFamily="49" charset="-128"/>
                <a:cs typeface="Times New Roman" panose="02020603050405020304" pitchFamily="18" charset="0"/>
              </a:rPr>
              <a:t> an inclusive and open workplace culture. </a:t>
            </a:r>
            <a:endParaRPr lang="en-GB" sz="2000"/>
          </a:p>
        </p:txBody>
      </p:sp>
    </p:spTree>
    <p:extLst>
      <p:ext uri="{BB962C8B-B14F-4D97-AF65-F5344CB8AC3E}">
        <p14:creationId xmlns:p14="http://schemas.microsoft.com/office/powerpoint/2010/main" val="172833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21</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590675"/>
            <a:ext cx="9347201" cy="3118803"/>
          </a:xfrm>
          <a:prstGeom prst="rect">
            <a:avLst/>
          </a:prstGeom>
          <a:noFill/>
        </p:spPr>
        <p:txBody>
          <a:bodyPr wrap="square" rtlCol="0">
            <a:spAutoFit/>
          </a:bodyPr>
          <a:lstStyle/>
          <a:p>
            <a:pPr>
              <a:spcAft>
                <a:spcPts val="1000"/>
              </a:spcAft>
            </a:pPr>
            <a:r>
              <a:rPr lang="en-GB" sz="2000" b="1">
                <a:effectLst/>
                <a:ea typeface="Montserrat" panose="00000500000000000000" pitchFamily="2" charset="0"/>
                <a:cs typeface="Times New Roman" panose="02020603050405020304" pitchFamily="18" charset="0"/>
              </a:rPr>
              <a:t>Simon Blake, chief executive of Mental Health First Aid England said</a:t>
            </a:r>
            <a:r>
              <a:rPr lang="en-GB" sz="2000">
                <a:effectLst/>
                <a:ea typeface="Montserrat" panose="00000500000000000000" pitchFamily="2" charset="0"/>
                <a:cs typeface="Times New Roman" panose="02020603050405020304" pitchFamily="18" charset="0"/>
              </a:rPr>
              <a:t>:</a:t>
            </a:r>
            <a:r>
              <a:rPr lang="en-GB" sz="2000" i="1">
                <a:effectLst/>
                <a:ea typeface="Montserrat" panose="00000500000000000000" pitchFamily="2" charset="0"/>
                <a:cs typeface="Times New Roman" panose="02020603050405020304" pitchFamily="18" charset="0"/>
              </a:rPr>
              <a:t> </a:t>
            </a:r>
            <a:endParaRPr lang="en-GB" sz="2000">
              <a:effectLst/>
              <a:ea typeface="Montserrat" panose="00000500000000000000" pitchFamily="2" charset="0"/>
              <a:cs typeface="Times New Roman" panose="02020603050405020304" pitchFamily="18" charset="0"/>
            </a:endParaRPr>
          </a:p>
          <a:p>
            <a:pPr>
              <a:spcAft>
                <a:spcPts val="1000"/>
              </a:spcAft>
            </a:pPr>
            <a:r>
              <a:rPr lang="en-GB" sz="2000" i="1">
                <a:effectLst/>
                <a:ea typeface="Montserrat" panose="00000500000000000000" pitchFamily="2" charset="0"/>
                <a:cs typeface="Times New Roman" panose="02020603050405020304" pitchFamily="18" charset="0"/>
              </a:rPr>
              <a:t>“We are most joyful and satisfied at work when we feel safe and able to be our whole selves. Yet our research shows a significant number of employees do not feel this – this impacts the way we feel at work, and about work, our wellbeing and creativity, which of course affects performance. </a:t>
            </a:r>
            <a:endParaRPr lang="en-GB" sz="2000">
              <a:effectLst/>
              <a:ea typeface="Montserrat" panose="00000500000000000000" pitchFamily="2" charset="0"/>
              <a:cs typeface="Times New Roman" panose="02020603050405020304" pitchFamily="18" charset="0"/>
            </a:endParaRPr>
          </a:p>
          <a:p>
            <a:pPr>
              <a:spcAft>
                <a:spcPts val="1000"/>
              </a:spcAft>
            </a:pPr>
            <a:r>
              <a:rPr lang="en-GB" sz="2000" i="1">
                <a:effectLst/>
                <a:ea typeface="Montserrat" panose="00000500000000000000" pitchFamily="2" charset="0"/>
                <a:cs typeface="Times New Roman" panose="02020603050405020304" pitchFamily="18" charset="0"/>
              </a:rPr>
              <a:t>Employers must build cultures where people feel able to bring their whole selves to work. When people feel free to be their self, to express opinions without fear of criticism or judgement, they are more likely to contribute fully, which can help to create thriving and productive organisations. </a:t>
            </a:r>
            <a:endParaRPr lang="en-GB" sz="2000"/>
          </a:p>
        </p:txBody>
      </p:sp>
    </p:spTree>
    <p:extLst>
      <p:ext uri="{BB962C8B-B14F-4D97-AF65-F5344CB8AC3E}">
        <p14:creationId xmlns:p14="http://schemas.microsoft.com/office/powerpoint/2010/main" val="2057291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22</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590675"/>
            <a:ext cx="9347201" cy="4555093"/>
          </a:xfrm>
          <a:prstGeom prst="rect">
            <a:avLst/>
          </a:prstGeom>
          <a:noFill/>
        </p:spPr>
        <p:txBody>
          <a:bodyPr wrap="square" lIns="91440" tIns="45720" rIns="91440" bIns="45720" rtlCol="0" anchor="t">
            <a:spAutoFit/>
          </a:bodyPr>
          <a:lstStyle/>
          <a:p>
            <a:pPr>
              <a:spcAft>
                <a:spcPts val="600"/>
              </a:spcAft>
            </a:pPr>
            <a:r>
              <a:rPr lang="en-GB" sz="2000" i="1">
                <a:effectLst/>
                <a:ea typeface="Montserrat" panose="00000500000000000000" pitchFamily="2" charset="0"/>
                <a:cs typeface="Times New Roman" panose="02020603050405020304" pitchFamily="18" charset="0"/>
              </a:rPr>
              <a:t>As our ways of working become increasingly flexible, supporting human connection and developing psychological safety within teams is more important than ever. </a:t>
            </a:r>
            <a:r>
              <a:rPr lang="en-GB" sz="2000" i="1">
                <a:effectLst/>
                <a:ea typeface="Times New Roman" panose="02020603050405020304" pitchFamily="18" charset="0"/>
                <a:cs typeface="Times New Roman" panose="02020603050405020304" pitchFamily="18" charset="0"/>
              </a:rPr>
              <a:t>If we work to build cultures where everybody </a:t>
            </a:r>
            <a:r>
              <a:rPr lang="en-GB" sz="2000" i="1">
                <a:effectLst/>
                <a:ea typeface="Montserrat" panose="00000500000000000000" pitchFamily="2" charset="0"/>
                <a:cs typeface="Times New Roman" panose="02020603050405020304" pitchFamily="18" charset="0"/>
              </a:rPr>
              <a:t>is valued and safe, it will let people focus on the job in hand, support their wellbeing and joy at work, as well as boost creativity and productivity.”</a:t>
            </a:r>
          </a:p>
          <a:p>
            <a:pPr>
              <a:spcAft>
                <a:spcPts val="1000"/>
              </a:spcAft>
            </a:pPr>
            <a:r>
              <a:rPr lang="en-GB" sz="2000" b="1">
                <a:solidFill>
                  <a:srgbClr val="61A534"/>
                </a:solidFill>
                <a:effectLst/>
                <a:ea typeface="Montserrat" panose="00000500000000000000" pitchFamily="2" charset="0"/>
                <a:cs typeface="Times New Roman" panose="02020603050405020304" pitchFamily="18" charset="0"/>
              </a:rPr>
              <a:t>INSERT </a:t>
            </a:r>
            <a:r>
              <a:rPr lang="en-GB" sz="2000" b="1">
                <a:solidFill>
                  <a:srgbClr val="61A534"/>
                </a:solidFill>
                <a:ea typeface="Montserrat" panose="00000500000000000000" pitchFamily="2" charset="0"/>
                <a:cs typeface="Times New Roman" panose="02020603050405020304" pitchFamily="18" charset="0"/>
              </a:rPr>
              <a:t>PARAGRAPH AROUND WHAT YOU ARE DOING FOR MY WHOLE SELF</a:t>
            </a:r>
            <a:r>
              <a:rPr lang="en-GB" sz="2000" b="1">
                <a:solidFill>
                  <a:srgbClr val="61A534"/>
                </a:solidFill>
                <a:effectLst/>
                <a:ea typeface="Montserrat" panose="00000500000000000000" pitchFamily="2" charset="0"/>
                <a:cs typeface="Times New Roman" panose="02020603050405020304" pitchFamily="18" charset="0"/>
              </a:rPr>
              <a:t> </a:t>
            </a:r>
          </a:p>
          <a:p>
            <a:pPr>
              <a:spcAft>
                <a:spcPts val="1000"/>
              </a:spcAft>
            </a:pPr>
            <a:r>
              <a:rPr lang="en-GB" sz="2000" b="1">
                <a:solidFill>
                  <a:srgbClr val="61A534"/>
                </a:solidFill>
                <a:ea typeface="Montserrat" panose="00000500000000000000" pitchFamily="2" charset="0"/>
                <a:cs typeface="Times New Roman" panose="02020603050405020304" pitchFamily="18" charset="0"/>
              </a:rPr>
              <a:t>INSERT QUOTE </a:t>
            </a:r>
            <a:r>
              <a:rPr lang="en-GB" sz="2000" b="1">
                <a:solidFill>
                  <a:srgbClr val="61A534"/>
                </a:solidFill>
                <a:effectLst/>
                <a:ea typeface="Montserrat" panose="00000500000000000000" pitchFamily="2" charset="0"/>
                <a:cs typeface="Times New Roman" panose="02020603050405020304" pitchFamily="18" charset="0"/>
              </a:rPr>
              <a:t>FROM YOUR ORGANISATION ABOUT WHY YOU ARE SUPPORTING MY WHOLE SELF </a:t>
            </a:r>
          </a:p>
          <a:p>
            <a:pPr>
              <a:spcAft>
                <a:spcPts val="1000"/>
              </a:spcAft>
            </a:pPr>
            <a:r>
              <a:rPr lang="en-GB" sz="2000">
                <a:effectLst/>
                <a:ea typeface="Montserrat" panose="00000500000000000000" pitchFamily="2" charset="0"/>
                <a:cs typeface="Times New Roman"/>
              </a:rPr>
              <a:t>Save the date for My Whole Self Day on Tuesday 12 March, and access free resources to support workplace culture year-round, here: </a:t>
            </a:r>
            <a:r>
              <a:rPr lang="en-GB" sz="2000" u="sng">
                <a:solidFill>
                  <a:srgbClr val="61A534"/>
                </a:solidFill>
                <a:effectLst/>
                <a:ea typeface="Montserrat" panose="00000500000000000000" pitchFamily="2" charset="0"/>
                <a:cs typeface="Times New Roman"/>
                <a:hlinkClick r:id="rId2">
                  <a:extLst>
                    <a:ext uri="{A12FA001-AC4F-418D-AE19-62706E023703}">
                      <ahyp:hlinkClr xmlns:ahyp="http://schemas.microsoft.com/office/drawing/2018/hyperlinkcolor" val="tx"/>
                    </a:ext>
                  </a:extLst>
                </a:hlinkClick>
              </a:rPr>
              <a:t>https://mhfaengland.org/mhfa-centre/campaigns/my-whole-self-2024/</a:t>
            </a:r>
            <a:r>
              <a:rPr lang="en-GB" sz="2000">
                <a:solidFill>
                  <a:srgbClr val="61A534"/>
                </a:solidFill>
                <a:ea typeface="Montserrat" panose="00000500000000000000" pitchFamily="2" charset="0"/>
                <a:cs typeface="Times New Roman"/>
              </a:rPr>
              <a:t> </a:t>
            </a:r>
            <a:endParaRPr lang="en-GB" sz="2000">
              <a:solidFill>
                <a:srgbClr val="61A534"/>
              </a:solidFill>
              <a:effectLst/>
              <a:ea typeface="Montserrat" panose="00000500000000000000" pitchFamily="2" charset="0"/>
              <a:cs typeface="Times New Roman" panose="02020603050405020304" pitchFamily="18" charset="0"/>
            </a:endParaRPr>
          </a:p>
          <a:p>
            <a:pPr>
              <a:spcAft>
                <a:spcPts val="1000"/>
              </a:spcAft>
            </a:pPr>
            <a:r>
              <a:rPr lang="en-GB" sz="2000" b="1">
                <a:solidFill>
                  <a:srgbClr val="2B3333"/>
                </a:solidFill>
                <a:effectLst/>
                <a:latin typeface="Montserrat" panose="00000500000000000000" pitchFamily="2" charset="0"/>
                <a:ea typeface="Montserrat" panose="00000500000000000000" pitchFamily="2" charset="0"/>
                <a:cs typeface="Times New Roman" panose="02020603050405020304" pitchFamily="18" charset="0"/>
              </a:rPr>
              <a:t>ENDS</a:t>
            </a:r>
            <a:endParaRPr lang="en-GB" sz="2000"/>
          </a:p>
        </p:txBody>
      </p:sp>
    </p:spTree>
    <p:extLst>
      <p:ext uri="{BB962C8B-B14F-4D97-AF65-F5344CB8AC3E}">
        <p14:creationId xmlns:p14="http://schemas.microsoft.com/office/powerpoint/2010/main" val="376710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23</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485900"/>
            <a:ext cx="9347201" cy="4426853"/>
          </a:xfrm>
          <a:prstGeom prst="rect">
            <a:avLst/>
          </a:prstGeom>
          <a:noFill/>
        </p:spPr>
        <p:txBody>
          <a:bodyPr wrap="square" rtlCol="0">
            <a:spAutoFit/>
          </a:bodyPr>
          <a:lstStyle/>
          <a:p>
            <a:pPr>
              <a:spcAft>
                <a:spcPts val="1000"/>
              </a:spcAft>
            </a:pPr>
            <a:r>
              <a:rPr lang="en-GB" sz="2000" b="1">
                <a:solidFill>
                  <a:srgbClr val="2B3333"/>
                </a:solidFill>
                <a:effectLst/>
                <a:ea typeface="Montserrat" panose="00000500000000000000" pitchFamily="2" charset="0"/>
                <a:cs typeface="Times New Roman" panose="02020603050405020304" pitchFamily="18" charset="0"/>
              </a:rPr>
              <a:t>About the research</a:t>
            </a:r>
            <a:endParaRPr lang="en-GB" sz="2000">
              <a:solidFill>
                <a:srgbClr val="2B3333"/>
              </a:solidFill>
              <a:effectLst/>
              <a:ea typeface="Montserrat" panose="00000500000000000000" pitchFamily="2" charset="0"/>
              <a:cs typeface="Times New Roman" panose="02020603050405020304" pitchFamily="18" charset="0"/>
            </a:endParaRPr>
          </a:p>
          <a:p>
            <a:pPr marL="284400" lvl="0" indent="-28440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The research was undertaken by One Poll for MHFA England during December 2023 with a nationally representative sample of 2,000 working UK adults</a:t>
            </a:r>
          </a:p>
          <a:p>
            <a:pPr>
              <a:spcAft>
                <a:spcPts val="1000"/>
              </a:spcAft>
            </a:pPr>
            <a:r>
              <a:rPr lang="en-GB" sz="2000" b="1">
                <a:effectLst/>
                <a:ea typeface="Montserrat" panose="00000500000000000000" pitchFamily="2" charset="0"/>
                <a:cs typeface="Times New Roman" panose="02020603050405020304" pitchFamily="18" charset="0"/>
              </a:rPr>
              <a:t>About Mental Health First Aid England</a:t>
            </a:r>
            <a:endParaRPr lang="en-GB" sz="2000">
              <a:effectLst/>
              <a:ea typeface="Montserrat" panose="00000500000000000000" pitchFamily="2" charset="0"/>
              <a:cs typeface="Times New Roman" panose="02020603050405020304" pitchFamily="18" charset="0"/>
            </a:endParaRPr>
          </a:p>
          <a:p>
            <a:pPr marL="285750" lvl="0" indent="-28575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Mental Health First Aid England is a social enterprise, established in 2009. </a:t>
            </a:r>
            <a:r>
              <a:rPr lang="en-GB" sz="2000">
                <a:effectLst/>
                <a:ea typeface="Lato Light" panose="020F0502020204030203" pitchFamily="34" charset="0"/>
                <a:cs typeface="Lato Light" panose="020F0502020204030203" pitchFamily="34" charset="0"/>
              </a:rPr>
              <a:t>It is the national authority on mental health first aid</a:t>
            </a:r>
            <a:endParaRPr lang="en-GB" sz="2000">
              <a:ea typeface="Lato Light" panose="020F0502020204030203" pitchFamily="34" charset="0"/>
              <a:cs typeface="Times New Roman" panose="02020603050405020304" pitchFamily="18" charset="0"/>
            </a:endParaRPr>
          </a:p>
          <a:p>
            <a:pPr marL="285750" lvl="0" indent="-28575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MHFA England’s vision is to improve the mental health of the nation by creating societal change so we can all talk freely about mental health and offer and seek support when we need it </a:t>
            </a:r>
          </a:p>
          <a:p>
            <a:pPr marL="285750" lvl="0" indent="-28575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This will be achieved by its mission to train at least 1:10 of the adult population in mental health knowledge, awareness, and skills. To date 1:40 (January 2023) of the adult population has been trained by MHFA England</a:t>
            </a:r>
            <a:endParaRPr lang="en-GB" sz="2000"/>
          </a:p>
        </p:txBody>
      </p:sp>
    </p:spTree>
    <p:extLst>
      <p:ext uri="{BB962C8B-B14F-4D97-AF65-F5344CB8AC3E}">
        <p14:creationId xmlns:p14="http://schemas.microsoft.com/office/powerpoint/2010/main" val="53202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24</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485900"/>
            <a:ext cx="9347201" cy="4478149"/>
          </a:xfrm>
          <a:prstGeom prst="rect">
            <a:avLst/>
          </a:prstGeom>
          <a:noFill/>
        </p:spPr>
        <p:txBody>
          <a:bodyPr wrap="square" rtlCol="0">
            <a:spAutoFit/>
          </a:bodyPr>
          <a:lstStyle/>
          <a:p>
            <a:pPr marL="284400" lvl="0" indent="-28440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MHFA England will achieve its mission through delivering mental health training into workplaces and will extend its reach to the NHS and Black people and People of Colour, through subsidised training</a:t>
            </a:r>
          </a:p>
          <a:p>
            <a:pPr marL="284400" lvl="0" indent="-284400">
              <a:spcAft>
                <a:spcPts val="1000"/>
              </a:spcAft>
              <a:buClr>
                <a:srgbClr val="61A534"/>
              </a:buClr>
              <a:buFont typeface="Lato" panose="020F0502020204030203" pitchFamily="34" charset="0"/>
              <a:buChar char="–"/>
            </a:pPr>
            <a:r>
              <a:rPr lang="en-GB" sz="2000">
                <a:effectLst/>
                <a:ea typeface="Lato Light" panose="020F0502020204030203" pitchFamily="34" charset="0"/>
                <a:cs typeface="Lato Light" panose="020F0502020204030203" pitchFamily="34" charset="0"/>
              </a:rPr>
              <a:t>The organisation’s training, consultancy, and campaigning is paving the way for positive mental health in the workplace and beyond</a:t>
            </a:r>
          </a:p>
          <a:p>
            <a:pPr marL="284400" lvl="0" indent="-28440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MHFA England offers consultancy as well as a number of face-to-face, online, and digital training options to increase mental health awareness, knowledge, and skills, including the internationally licensed product, Mental Health First Aid</a:t>
            </a:r>
          </a:p>
          <a:p>
            <a:pPr marL="284400" lvl="0" indent="-284400">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panose="02020603050405020304" pitchFamily="18" charset="0"/>
              </a:rPr>
              <a:t>Mental Health First Aid is the mental health equivalent of physical first aid training and provides people with the skills and confidence to recognise the signs and symptoms of common mental health issues, start a conversation, and effectively guide a person towards the right support, be that self-help or professional services</a:t>
            </a:r>
            <a:endParaRPr lang="en-GB" sz="2000">
              <a:ea typeface="Lato Light" panose="020F0502020204030203" pitchFamily="34" charset="0"/>
              <a:cs typeface="Times New Roman" panose="02020603050405020304" pitchFamily="18" charset="0"/>
            </a:endParaRPr>
          </a:p>
        </p:txBody>
      </p:sp>
    </p:spTree>
    <p:extLst>
      <p:ext uri="{BB962C8B-B14F-4D97-AF65-F5344CB8AC3E}">
        <p14:creationId xmlns:p14="http://schemas.microsoft.com/office/powerpoint/2010/main" val="84695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xfrm>
            <a:off x="885600" y="897875"/>
            <a:ext cx="9262804" cy="996680"/>
          </a:xfrm>
        </p:spPr>
        <p:txBody>
          <a:bodyPr/>
          <a:lstStyle/>
          <a:p>
            <a:r>
              <a:rPr lang="en-GB"/>
              <a:t>Template press release cont.</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25</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014512" cy="3988800"/>
          </a:xfrm>
          <a:prstGeom prst="rect">
            <a:avLst/>
          </a:prstGeom>
        </p:spPr>
        <p:txBody>
          <a:bodyPr vert="horz" lIns="0" tIns="0" rIns="0" bIns="0" rtlCol="0">
            <a:normAutofit/>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3" indent="0">
              <a:buNone/>
            </a:pPr>
            <a:endParaRPr lang="en-GB"/>
          </a:p>
        </p:txBody>
      </p:sp>
      <p:sp>
        <p:nvSpPr>
          <p:cNvPr id="2" name="TextBox 1">
            <a:extLst>
              <a:ext uri="{FF2B5EF4-FFF2-40B4-BE49-F238E27FC236}">
                <a16:creationId xmlns:a16="http://schemas.microsoft.com/office/drawing/2014/main" id="{4D9B1CA0-FC0B-4B36-3FAE-673768B2FB2A}"/>
              </a:ext>
            </a:extLst>
          </p:cNvPr>
          <p:cNvSpPr txBox="1"/>
          <p:nvPr/>
        </p:nvSpPr>
        <p:spPr>
          <a:xfrm>
            <a:off x="885600" y="1485900"/>
            <a:ext cx="9347201" cy="1143903"/>
          </a:xfrm>
          <a:prstGeom prst="rect">
            <a:avLst/>
          </a:prstGeom>
          <a:noFill/>
        </p:spPr>
        <p:txBody>
          <a:bodyPr wrap="square" lIns="91440" tIns="45720" rIns="91440" bIns="45720" rtlCol="0" anchor="t">
            <a:spAutoFit/>
          </a:bodyPr>
          <a:lstStyle/>
          <a:p>
            <a:pPr marL="283845" indent="-283845">
              <a:spcAft>
                <a:spcPts val="1000"/>
              </a:spcAft>
              <a:buClr>
                <a:srgbClr val="61A534"/>
              </a:buClr>
              <a:buFont typeface="Lato" panose="020F0502020204030203" pitchFamily="34" charset="0"/>
              <a:buChar char="–"/>
            </a:pPr>
            <a:r>
              <a:rPr lang="en-GB" sz="2000">
                <a:effectLst/>
                <a:ea typeface="Montserrat" panose="00000500000000000000" pitchFamily="2" charset="0"/>
                <a:cs typeface="Times New Roman"/>
              </a:rPr>
              <a:t>More information about MHFA England and its courses can be found at mhfaengland.org or by emailing </a:t>
            </a:r>
            <a:r>
              <a:rPr lang="en-GB" sz="2000">
                <a:solidFill>
                  <a:srgbClr val="61A534"/>
                </a:solidFill>
                <a:effectLst/>
                <a:ea typeface="Montserrat" panose="00000500000000000000" pitchFamily="2" charset="0"/>
                <a:cs typeface="Times New Roman"/>
                <a:hlinkClick r:id="rId2">
                  <a:extLst>
                    <a:ext uri="{A12FA001-AC4F-418D-AE19-62706E023703}">
                      <ahyp:hlinkClr xmlns:ahyp="http://schemas.microsoft.com/office/drawing/2018/hyperlinkcolor" val="tx"/>
                    </a:ext>
                  </a:extLst>
                </a:hlinkClick>
              </a:rPr>
              <a:t>info@mhfaengland.org</a:t>
            </a:r>
            <a:r>
              <a:rPr lang="en-GB" sz="2000">
                <a:solidFill>
                  <a:srgbClr val="61A534"/>
                </a:solidFill>
                <a:ea typeface="Montserrat" panose="00000500000000000000" pitchFamily="2" charset="0"/>
                <a:cs typeface="Times New Roman"/>
              </a:rPr>
              <a:t> </a:t>
            </a:r>
            <a:endParaRPr lang="en-US"/>
          </a:p>
          <a:p>
            <a:pPr lvl="0">
              <a:spcAft>
                <a:spcPts val="1000"/>
              </a:spcAft>
              <a:buClr>
                <a:srgbClr val="61A534"/>
              </a:buClr>
            </a:pPr>
            <a:endParaRPr lang="en-GB" sz="2000">
              <a:ea typeface="Lato Light" panose="020F0502020204030203" pitchFamily="34" charset="0"/>
              <a:cs typeface="Times New Roman" panose="02020603050405020304" pitchFamily="18" charset="0"/>
            </a:endParaRPr>
          </a:p>
        </p:txBody>
      </p:sp>
    </p:spTree>
    <p:extLst>
      <p:ext uri="{BB962C8B-B14F-4D97-AF65-F5344CB8AC3E}">
        <p14:creationId xmlns:p14="http://schemas.microsoft.com/office/powerpoint/2010/main" val="237366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59EAFE-59AB-417D-B52A-7B363BECA96F}"/>
              </a:ext>
            </a:extLst>
          </p:cNvPr>
          <p:cNvSpPr>
            <a:spLocks noGrp="1"/>
          </p:cNvSpPr>
          <p:nvPr>
            <p:ph type="title"/>
          </p:nvPr>
        </p:nvSpPr>
        <p:spPr/>
        <p:txBody>
          <a:bodyPr/>
          <a:lstStyle/>
          <a:p>
            <a:r>
              <a:rPr lang="en-GB"/>
              <a:t>Get in touch </a:t>
            </a:r>
          </a:p>
        </p:txBody>
      </p:sp>
      <p:sp>
        <p:nvSpPr>
          <p:cNvPr id="6" name="Content Placeholder 5">
            <a:extLst>
              <a:ext uri="{FF2B5EF4-FFF2-40B4-BE49-F238E27FC236}">
                <a16:creationId xmlns:a16="http://schemas.microsoft.com/office/drawing/2014/main" id="{35CA5769-11C4-443D-AFFD-6D1DC302BA9F}"/>
              </a:ext>
            </a:extLst>
          </p:cNvPr>
          <p:cNvSpPr>
            <a:spLocks noGrp="1"/>
          </p:cNvSpPr>
          <p:nvPr>
            <p:ph idx="1"/>
          </p:nvPr>
        </p:nvSpPr>
        <p:spPr/>
        <p:txBody>
          <a:bodyPr vert="horz" lIns="0" tIns="0" rIns="0" bIns="0" rtlCol="0" anchor="t">
            <a:normAutofit/>
          </a:bodyPr>
          <a:lstStyle/>
          <a:p>
            <a:pPr lvl="1"/>
            <a:r>
              <a:rPr lang="en-GB"/>
              <a:t>If you want support embedding My Whole Self in your workplace or you want to share your story with us email </a:t>
            </a:r>
            <a:r>
              <a:rPr lang="en-GB">
                <a:solidFill>
                  <a:srgbClr val="61A534"/>
                </a:solidFill>
                <a:hlinkClick r:id="rId2">
                  <a:extLst>
                    <a:ext uri="{A12FA001-AC4F-418D-AE19-62706E023703}">
                      <ahyp:hlinkClr xmlns:ahyp="http://schemas.microsoft.com/office/drawing/2018/hyperlinkcolor" val="tx"/>
                    </a:ext>
                  </a:extLst>
                </a:hlinkClick>
              </a:rPr>
              <a:t>media@mhfaengland.org </a:t>
            </a:r>
            <a:endParaRPr lang="en-GB" b="1">
              <a:solidFill>
                <a:srgbClr val="61A534"/>
              </a:solidFill>
            </a:endParaRPr>
          </a:p>
        </p:txBody>
      </p:sp>
      <p:sp>
        <p:nvSpPr>
          <p:cNvPr id="14" name="Footer Placeholder 13">
            <a:extLst>
              <a:ext uri="{FF2B5EF4-FFF2-40B4-BE49-F238E27FC236}">
                <a16:creationId xmlns:a16="http://schemas.microsoft.com/office/drawing/2014/main" id="{D58900A9-CC3C-41CF-AAD3-C6652A83BA43}"/>
              </a:ext>
            </a:extLst>
          </p:cNvPr>
          <p:cNvSpPr>
            <a:spLocks noGrp="1"/>
          </p:cNvSpPr>
          <p:nvPr>
            <p:ph type="ftr" sz="quarter" idx="3"/>
          </p:nvPr>
        </p:nvSpPr>
        <p:spPr/>
        <p:txBody>
          <a:bodyPr/>
          <a:lstStyle/>
          <a:p>
            <a:r>
              <a:rPr lang="en-GB"/>
              <a:t>My Whole Self Campaign toolkit </a:t>
            </a:r>
          </a:p>
        </p:txBody>
      </p:sp>
      <p:sp>
        <p:nvSpPr>
          <p:cNvPr id="15" name="Slide Number Placeholder 14">
            <a:extLst>
              <a:ext uri="{FF2B5EF4-FFF2-40B4-BE49-F238E27FC236}">
                <a16:creationId xmlns:a16="http://schemas.microsoft.com/office/drawing/2014/main" id="{C97BA9C6-4463-449F-8CB8-5A340C0FCFE4}"/>
              </a:ext>
            </a:extLst>
          </p:cNvPr>
          <p:cNvSpPr>
            <a:spLocks noGrp="1"/>
          </p:cNvSpPr>
          <p:nvPr>
            <p:ph type="sldNum" sz="quarter" idx="4"/>
          </p:nvPr>
        </p:nvSpPr>
        <p:spPr/>
        <p:txBody>
          <a:bodyPr/>
          <a:lstStyle/>
          <a:p>
            <a:fld id="{ED678217-6872-44DD-9F06-6E6C8EF6EFCA}" type="slidenum">
              <a:rPr lang="en-GB" smtClean="0"/>
              <a:pPr/>
              <a:t>26</a:t>
            </a:fld>
            <a:endParaRPr lang="en-GB"/>
          </a:p>
        </p:txBody>
      </p:sp>
      <p:pic>
        <p:nvPicPr>
          <p:cNvPr id="7" name="Picture Placeholder 6" descr="A person and person in aprons looking at a tablet&#10;&#10;Description automatically generated">
            <a:extLst>
              <a:ext uri="{FF2B5EF4-FFF2-40B4-BE49-F238E27FC236}">
                <a16:creationId xmlns:a16="http://schemas.microsoft.com/office/drawing/2014/main" id="{6DD3C767-7D58-1DA9-A0A1-D4FCDD5E348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621" r="16621"/>
          <a:stretch/>
        </p:blipFill>
        <p:spPr/>
      </p:pic>
      <p:pic>
        <p:nvPicPr>
          <p:cNvPr id="22" name="Picture Placeholder 21" descr="A person in a wheelchair using a computer&#10;&#10;Description automatically generated">
            <a:extLst>
              <a:ext uri="{FF2B5EF4-FFF2-40B4-BE49-F238E27FC236}">
                <a16:creationId xmlns:a16="http://schemas.microsoft.com/office/drawing/2014/main" id="{B08BC55E-817D-C315-FD45-318D09624C97}"/>
              </a:ext>
            </a:extLst>
          </p:cNvPr>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l="16252" r="16252"/>
          <a:stretch/>
        </p:blipFill>
        <p:spPr/>
      </p:pic>
    </p:spTree>
    <p:extLst>
      <p:ext uri="{BB962C8B-B14F-4D97-AF65-F5344CB8AC3E}">
        <p14:creationId xmlns:p14="http://schemas.microsoft.com/office/powerpoint/2010/main" val="1370924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405FA02-EFD8-4263-98B3-75D26CAA64E3}"/>
              </a:ext>
            </a:extLst>
          </p:cNvPr>
          <p:cNvSpPr>
            <a:spLocks noGrp="1"/>
          </p:cNvSpPr>
          <p:nvPr>
            <p:ph type="body" sz="quarter" idx="13"/>
          </p:nvPr>
        </p:nvSpPr>
        <p:spPr/>
        <p:txBody>
          <a:bodyPr>
            <a:normAutofit/>
          </a:bodyPr>
          <a:lstStyle/>
          <a:p>
            <a:r>
              <a:rPr lang="en-GB"/>
              <a:t>Thank you</a:t>
            </a:r>
          </a:p>
          <a:p>
            <a:pPr lvl="1"/>
            <a:endParaRPr lang="en-GB" sz="2800"/>
          </a:p>
          <a:p>
            <a:pPr lvl="1"/>
            <a:r>
              <a:rPr lang="en-GB" sz="2800"/>
              <a:t>Thank you for taking part in My Whole Self </a:t>
            </a:r>
            <a:r>
              <a:rPr lang="en-GB" sz="2800">
                <a:latin typeface="Lato" panose="020F0502020204030203" pitchFamily="34" charset="0"/>
                <a:ea typeface="Lato" panose="020F0502020204030203" pitchFamily="34" charset="0"/>
                <a:cs typeface="Lato" panose="020F0502020204030203" pitchFamily="34" charset="0"/>
              </a:rPr>
              <a:t>–</a:t>
            </a:r>
            <a:r>
              <a:rPr lang="en-GB" sz="2800"/>
              <a:t> the campaign for culture change.</a:t>
            </a:r>
          </a:p>
        </p:txBody>
      </p:sp>
    </p:spTree>
    <p:extLst>
      <p:ext uri="{BB962C8B-B14F-4D97-AF65-F5344CB8AC3E}">
        <p14:creationId xmlns:p14="http://schemas.microsoft.com/office/powerpoint/2010/main" val="107200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9A6B7-908D-2F46-A310-5236187BA21C}"/>
              </a:ext>
            </a:extLst>
          </p:cNvPr>
          <p:cNvSpPr>
            <a:spLocks noGrp="1"/>
          </p:cNvSpPr>
          <p:nvPr>
            <p:ph type="body" sz="quarter" idx="13"/>
          </p:nvPr>
        </p:nvSpPr>
        <p:spPr/>
        <p:txBody>
          <a:bodyPr/>
          <a:lstStyle/>
          <a:p>
            <a:r>
              <a:rPr lang="en-GB"/>
              <a:t>Engaging your people </a:t>
            </a:r>
          </a:p>
        </p:txBody>
      </p:sp>
    </p:spTree>
    <p:extLst>
      <p:ext uri="{BB962C8B-B14F-4D97-AF65-F5344CB8AC3E}">
        <p14:creationId xmlns:p14="http://schemas.microsoft.com/office/powerpoint/2010/main" val="33468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00064E-F645-894B-11A2-B4F6EBDA409A}"/>
              </a:ext>
            </a:extLst>
          </p:cNvPr>
          <p:cNvSpPr>
            <a:spLocks noGrp="1"/>
          </p:cNvSpPr>
          <p:nvPr>
            <p:ph type="title"/>
          </p:nvPr>
        </p:nvSpPr>
        <p:spPr/>
        <p:txBody>
          <a:bodyPr/>
          <a:lstStyle/>
          <a:p>
            <a:r>
              <a:rPr lang="en-GB"/>
              <a:t>Engaging your people </a:t>
            </a:r>
            <a:br>
              <a:rPr lang="en-GB"/>
            </a:br>
            <a:endParaRPr lang="en-GB"/>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p:txBody>
          <a:bodyPr>
            <a:normAutofit/>
          </a:bodyPr>
          <a:lstStyle/>
          <a:p>
            <a:pPr lvl="3"/>
            <a:r>
              <a:rPr lang="en-GB"/>
              <a:t>For My Whole Self to be a success in your organisation, your people need to be on board </a:t>
            </a:r>
          </a:p>
          <a:p>
            <a:pPr lvl="3"/>
            <a:r>
              <a:rPr lang="en-GB"/>
              <a:t>To help get the message out there we have developed a suite of content:</a:t>
            </a:r>
          </a:p>
          <a:p>
            <a:pPr lvl="4"/>
            <a:r>
              <a:rPr lang="en-GB"/>
              <a:t>Internal email copy that you can edit for use </a:t>
            </a:r>
          </a:p>
          <a:p>
            <a:pPr lvl="4"/>
            <a:r>
              <a:rPr lang="en-GB"/>
              <a:t>Signature banners to add to your emails </a:t>
            </a:r>
          </a:p>
          <a:p>
            <a:pPr lvl="4"/>
            <a:r>
              <a:rPr lang="en-GB"/>
              <a:t>Social media graphics including a ‘save the date’ which you can use across your digital channels</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4</a:t>
            </a:fld>
            <a:endParaRPr lang="en-GB"/>
          </a:p>
        </p:txBody>
      </p:sp>
    </p:spTree>
    <p:extLst>
      <p:ext uri="{BB962C8B-B14F-4D97-AF65-F5344CB8AC3E}">
        <p14:creationId xmlns:p14="http://schemas.microsoft.com/office/powerpoint/2010/main" val="381094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Email copy  </a:t>
            </a:r>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a:xfrm>
            <a:off x="884497" y="1971675"/>
            <a:ext cx="8964178" cy="3988800"/>
          </a:xfrm>
        </p:spPr>
        <p:txBody>
          <a:bodyPr vert="horz" lIns="0" tIns="0" rIns="0" bIns="0" rtlCol="0" anchor="t">
            <a:noAutofit/>
          </a:bodyPr>
          <a:lstStyle/>
          <a:p>
            <a:r>
              <a:rPr lang="en-GB" b="0">
                <a:solidFill>
                  <a:srgbClr val="61A534"/>
                </a:solidFill>
              </a:rPr>
              <a:t>[Organisation name] </a:t>
            </a:r>
            <a:r>
              <a:rPr lang="en-GB" b="0"/>
              <a:t>is proud to be supporting </a:t>
            </a:r>
            <a:r>
              <a:rPr lang="en-GB" b="0">
                <a:solidFill>
                  <a:srgbClr val="61A534"/>
                </a:solidFill>
                <a:hlinkClick r:id="rId2">
                  <a:extLst>
                    <a:ext uri="{A12FA001-AC4F-418D-AE19-62706E023703}">
                      <ahyp:hlinkClr xmlns:ahyp="http://schemas.microsoft.com/office/drawing/2018/hyperlinkcolor" val="tx"/>
                    </a:ext>
                  </a:extLst>
                </a:hlinkClick>
              </a:rPr>
              <a:t>My Whole Self</a:t>
            </a:r>
            <a:r>
              <a:rPr lang="en-GB" b="0"/>
              <a:t>, MHFA </a:t>
            </a:r>
            <a:r>
              <a:rPr lang="en-GB" b="0" err="1"/>
              <a:t>England</a:t>
            </a:r>
            <a:r>
              <a:rPr lang="en-GB" b="0" baseline="30000" err="1"/>
              <a:t>®</a:t>
            </a:r>
            <a:r>
              <a:rPr lang="en-GB" b="0" err="1"/>
              <a:t>’s</a:t>
            </a:r>
            <a:r>
              <a:rPr lang="en-GB" b="0"/>
              <a:t> campaign for workplace culture change.  </a:t>
            </a:r>
          </a:p>
          <a:p>
            <a:r>
              <a:rPr lang="en-GB" b="0"/>
              <a:t>The campaign calls on organisations to empower employees to bring their whole self to work. Bringing your whole self to work means feeling empowered and comfortable to bring all parts of your identity to work, including your background, sexuality, religion, gender, physical and mental health. </a:t>
            </a:r>
          </a:p>
          <a:p>
            <a:r>
              <a:rPr lang="en-GB" b="0"/>
              <a:t>By bringing together diversity and inclusion with health and wellbeing, we hope to drive positive transformation in workplace mental health and performance. Teams that feel safe and connected work better together. We want you to feel psychologically safe, seen, heard and valued which is why we have decided to get involved.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5</a:t>
            </a:fld>
            <a:endParaRPr lang="en-GB"/>
          </a:p>
        </p:txBody>
      </p:sp>
    </p:spTree>
    <p:extLst>
      <p:ext uri="{BB962C8B-B14F-4D97-AF65-F5344CB8AC3E}">
        <p14:creationId xmlns:p14="http://schemas.microsoft.com/office/powerpoint/2010/main" val="257830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Email copy cont. </a:t>
            </a:r>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a:xfrm>
            <a:off x="884497" y="1971675"/>
            <a:ext cx="8964178" cy="3988800"/>
          </a:xfrm>
        </p:spPr>
        <p:txBody>
          <a:bodyPr vert="horz" lIns="0" tIns="0" rIns="0" bIns="0" rtlCol="0" anchor="t">
            <a:noAutofit/>
          </a:bodyPr>
          <a:lstStyle/>
          <a:p>
            <a:r>
              <a:rPr lang="en-GB" b="0"/>
              <a:t>To mark My Whole Self Day, on </a:t>
            </a:r>
            <a:r>
              <a:rPr lang="en-GB" b="0">
                <a:solidFill>
                  <a:srgbClr val="61A534"/>
                </a:solidFill>
              </a:rPr>
              <a:t>[insert date] </a:t>
            </a:r>
            <a:r>
              <a:rPr lang="en-GB" b="0"/>
              <a:t>we will be </a:t>
            </a:r>
            <a:r>
              <a:rPr lang="en-GB" b="0">
                <a:solidFill>
                  <a:srgbClr val="61A534"/>
                </a:solidFill>
              </a:rPr>
              <a:t>[insert details of activities that you will be doing and any joining instructions]</a:t>
            </a:r>
            <a:r>
              <a:rPr lang="en-GB" b="0"/>
              <a:t>. If you would like to find out more about the campaign and take a look at some of the resources, </a:t>
            </a:r>
            <a:r>
              <a:rPr lang="en-GB" b="0" i="0">
                <a:solidFill>
                  <a:srgbClr val="000000"/>
                </a:solidFill>
                <a:effectLst/>
                <a:latin typeface="Lato"/>
              </a:rPr>
              <a:t>visit </a:t>
            </a:r>
            <a:r>
              <a:rPr lang="en-GB" b="0" u="sng">
                <a:solidFill>
                  <a:srgbClr val="61A534"/>
                </a:solidFill>
                <a:latin typeface="Lato"/>
                <a:hlinkClick r:id="rId2">
                  <a:extLst>
                    <a:ext uri="{A12FA001-AC4F-418D-AE19-62706E023703}">
                      <ahyp:hlinkClr xmlns:ahyp="http://schemas.microsoft.com/office/drawing/2018/hyperlinkcolor" val="tx"/>
                    </a:ext>
                  </a:extLst>
                </a:hlinkClick>
              </a:rPr>
              <a:t>My Whole Self</a:t>
            </a:r>
            <a:r>
              <a:rPr lang="en-GB" b="0" i="0">
                <a:solidFill>
                  <a:srgbClr val="000000"/>
                </a:solidFill>
                <a:effectLst/>
                <a:latin typeface="Lato"/>
              </a:rPr>
              <a:t>.</a:t>
            </a:r>
            <a:endParaRPr lang="en-GB" b="0">
              <a:latin typeface="Lato"/>
            </a:endParaRP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6</a:t>
            </a:fld>
            <a:endParaRPr lang="en-GB"/>
          </a:p>
        </p:txBody>
      </p:sp>
    </p:spTree>
    <p:extLst>
      <p:ext uri="{BB962C8B-B14F-4D97-AF65-F5344CB8AC3E}">
        <p14:creationId xmlns:p14="http://schemas.microsoft.com/office/powerpoint/2010/main" val="273423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a:effectLst>
            <a:reflection stA="40000" endPos="54000" dist="50800" dir="5400000" sy="-100000" algn="bl" rotWithShape="0"/>
          </a:effectLst>
        </p:spPr>
        <p:txBody>
          <a:bodyPr/>
          <a:lstStyle/>
          <a:p>
            <a:r>
              <a:rPr lang="en-GB"/>
              <a:t>Signature banners </a:t>
            </a:r>
          </a:p>
        </p:txBody>
      </p:sp>
      <p:sp>
        <p:nvSpPr>
          <p:cNvPr id="5" name="Content Placeholder 4">
            <a:extLst>
              <a:ext uri="{FF2B5EF4-FFF2-40B4-BE49-F238E27FC236}">
                <a16:creationId xmlns:a16="http://schemas.microsoft.com/office/drawing/2014/main" id="{FF77923D-0085-419D-8624-F568901BEB80}"/>
              </a:ext>
            </a:extLst>
          </p:cNvPr>
          <p:cNvSpPr>
            <a:spLocks noGrp="1"/>
          </p:cNvSpPr>
          <p:nvPr>
            <p:ph idx="1"/>
          </p:nvPr>
        </p:nvSpPr>
        <p:spPr>
          <a:xfrm>
            <a:off x="884497" y="1971675"/>
            <a:ext cx="9366850" cy="3988800"/>
          </a:xfrm>
        </p:spPr>
        <p:txBody>
          <a:bodyPr>
            <a:noAutofit/>
          </a:bodyPr>
          <a:lstStyle/>
          <a:p>
            <a:r>
              <a:rPr lang="en-GB" b="0"/>
              <a:t>Ask your people to add this to their email signature to demonstrate your commitment to the campaign</a:t>
            </a:r>
          </a:p>
          <a:p>
            <a:pPr algn="l" rtl="0" fontAlgn="base"/>
            <a:r>
              <a:rPr lang="en-GB" b="0" i="0">
                <a:solidFill>
                  <a:srgbClr val="000000"/>
                </a:solidFill>
                <a:effectLst/>
                <a:latin typeface="Lato" panose="020F0502020204030203" pitchFamily="34" charset="0"/>
              </a:rPr>
              <a:t> </a:t>
            </a:r>
          </a:p>
          <a:p>
            <a:r>
              <a:rPr lang="en-GB" b="0"/>
              <a:t> </a:t>
            </a:r>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7</a:t>
            </a:fld>
            <a:endParaRPr lang="en-GB"/>
          </a:p>
        </p:txBody>
      </p:sp>
      <p:pic>
        <p:nvPicPr>
          <p:cNvPr id="3" name="Picture 2">
            <a:hlinkClick r:id="rId2"/>
            <a:extLst>
              <a:ext uri="{FF2B5EF4-FFF2-40B4-BE49-F238E27FC236}">
                <a16:creationId xmlns:a16="http://schemas.microsoft.com/office/drawing/2014/main" id="{3E98B245-52F0-6C31-028C-B8FEA81EA3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4497" y="3311367"/>
            <a:ext cx="8992927" cy="2023004"/>
          </a:xfrm>
          <a:prstGeom prst="rect">
            <a:avLst/>
          </a:prstGeom>
        </p:spPr>
      </p:pic>
      <p:sp>
        <p:nvSpPr>
          <p:cNvPr id="2" name="TextBox 1">
            <a:extLst>
              <a:ext uri="{FF2B5EF4-FFF2-40B4-BE49-F238E27FC236}">
                <a16:creationId xmlns:a16="http://schemas.microsoft.com/office/drawing/2014/main" id="{35CA4F1C-D5BE-E140-539B-806F3A7CF132}"/>
              </a:ext>
            </a:extLst>
          </p:cNvPr>
          <p:cNvSpPr txBox="1"/>
          <p:nvPr/>
        </p:nvSpPr>
        <p:spPr>
          <a:xfrm>
            <a:off x="800100" y="2864915"/>
            <a:ext cx="1843774" cy="369332"/>
          </a:xfrm>
          <a:prstGeom prst="rect">
            <a:avLst/>
          </a:prstGeom>
          <a:noFill/>
        </p:spPr>
        <p:txBody>
          <a:bodyPr wrap="none" rtlCol="0">
            <a:spAutoFit/>
          </a:bodyPr>
          <a:lstStyle/>
          <a:p>
            <a:r>
              <a:rPr lang="en-GB" b="1">
                <a:solidFill>
                  <a:srgbClr val="61A534"/>
                </a:solidFill>
                <a:hlinkClick r:id="rId2">
                  <a:extLst>
                    <a:ext uri="{A12FA001-AC4F-418D-AE19-62706E023703}">
                      <ahyp:hlinkClr xmlns:ahyp="http://schemas.microsoft.com/office/drawing/2018/hyperlinkcolor" val="tx"/>
                    </a:ext>
                  </a:extLst>
                </a:hlinkClick>
              </a:rPr>
              <a:t>E-mail signature</a:t>
            </a:r>
            <a:endParaRPr lang="en-GB" b="1">
              <a:solidFill>
                <a:srgbClr val="61A534"/>
              </a:solidFill>
            </a:endParaRPr>
          </a:p>
        </p:txBody>
      </p:sp>
    </p:spTree>
    <p:extLst>
      <p:ext uri="{BB962C8B-B14F-4D97-AF65-F5344CB8AC3E}">
        <p14:creationId xmlns:p14="http://schemas.microsoft.com/office/powerpoint/2010/main" val="161983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69A6B7-908D-2F46-A310-5236187BA21C}"/>
              </a:ext>
            </a:extLst>
          </p:cNvPr>
          <p:cNvSpPr>
            <a:spLocks noGrp="1"/>
          </p:cNvSpPr>
          <p:nvPr>
            <p:ph type="body" sz="quarter" idx="13"/>
          </p:nvPr>
        </p:nvSpPr>
        <p:spPr/>
        <p:txBody>
          <a:bodyPr/>
          <a:lstStyle/>
          <a:p>
            <a:r>
              <a:rPr lang="en-GB"/>
              <a:t>Be part of the conversation online </a:t>
            </a:r>
          </a:p>
        </p:txBody>
      </p:sp>
    </p:spTree>
    <p:extLst>
      <p:ext uri="{BB962C8B-B14F-4D97-AF65-F5344CB8AC3E}">
        <p14:creationId xmlns:p14="http://schemas.microsoft.com/office/powerpoint/2010/main" val="360933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A035F4-6775-4451-AE7B-26D8D02DC2DF}"/>
              </a:ext>
            </a:extLst>
          </p:cNvPr>
          <p:cNvSpPr>
            <a:spLocks noGrp="1"/>
          </p:cNvSpPr>
          <p:nvPr>
            <p:ph type="title"/>
          </p:nvPr>
        </p:nvSpPr>
        <p:spPr/>
        <p:txBody>
          <a:bodyPr/>
          <a:lstStyle/>
          <a:p>
            <a:r>
              <a:rPr lang="en-GB"/>
              <a:t>Be part of the conversation online </a:t>
            </a:r>
            <a:br>
              <a:rPr lang="en-GB"/>
            </a:br>
            <a:endParaRPr lang="en-GB"/>
          </a:p>
        </p:txBody>
      </p:sp>
      <p:sp>
        <p:nvSpPr>
          <p:cNvPr id="10" name="Footer Placeholder 9">
            <a:extLst>
              <a:ext uri="{FF2B5EF4-FFF2-40B4-BE49-F238E27FC236}">
                <a16:creationId xmlns:a16="http://schemas.microsoft.com/office/drawing/2014/main" id="{C56D1CEB-ECE0-4349-92F0-D8E489389BBA}"/>
              </a:ext>
            </a:extLst>
          </p:cNvPr>
          <p:cNvSpPr>
            <a:spLocks noGrp="1"/>
          </p:cNvSpPr>
          <p:nvPr>
            <p:ph type="ftr" sz="quarter" idx="3"/>
          </p:nvPr>
        </p:nvSpPr>
        <p:spPr/>
        <p:txBody>
          <a:bodyPr/>
          <a:lstStyle/>
          <a:p>
            <a:r>
              <a:rPr lang="en-GB"/>
              <a:t>My Whole Self Campaign toolkit </a:t>
            </a:r>
          </a:p>
        </p:txBody>
      </p:sp>
      <p:sp>
        <p:nvSpPr>
          <p:cNvPr id="11" name="Slide Number Placeholder 10">
            <a:extLst>
              <a:ext uri="{FF2B5EF4-FFF2-40B4-BE49-F238E27FC236}">
                <a16:creationId xmlns:a16="http://schemas.microsoft.com/office/drawing/2014/main" id="{0A40D3DE-C320-4DA4-B7D4-9BBBD35427C0}"/>
              </a:ext>
            </a:extLst>
          </p:cNvPr>
          <p:cNvSpPr>
            <a:spLocks noGrp="1"/>
          </p:cNvSpPr>
          <p:nvPr>
            <p:ph type="sldNum" sz="quarter" idx="4"/>
          </p:nvPr>
        </p:nvSpPr>
        <p:spPr/>
        <p:txBody>
          <a:bodyPr/>
          <a:lstStyle/>
          <a:p>
            <a:fld id="{ED678217-6872-44DD-9F06-6E6C8EF6EFCA}" type="slidenum">
              <a:rPr lang="en-GB" smtClean="0"/>
              <a:pPr/>
              <a:t>9</a:t>
            </a:fld>
            <a:endParaRPr lang="en-GB"/>
          </a:p>
        </p:txBody>
      </p:sp>
      <p:sp>
        <p:nvSpPr>
          <p:cNvPr id="7" name="Content Placeholder 4">
            <a:extLst>
              <a:ext uri="{FF2B5EF4-FFF2-40B4-BE49-F238E27FC236}">
                <a16:creationId xmlns:a16="http://schemas.microsoft.com/office/drawing/2014/main" id="{9F6DC8CE-3840-75E6-5482-CEFF27657AC4}"/>
              </a:ext>
            </a:extLst>
          </p:cNvPr>
          <p:cNvSpPr txBox="1">
            <a:spLocks/>
          </p:cNvSpPr>
          <p:nvPr/>
        </p:nvSpPr>
        <p:spPr>
          <a:xfrm>
            <a:off x="884497" y="1971675"/>
            <a:ext cx="9171996" cy="3988800"/>
          </a:xfrm>
          <a:prstGeom prst="rect">
            <a:avLst/>
          </a:prstGeom>
        </p:spPr>
        <p:txBody>
          <a:bodyPr vert="horz" lIns="0" tIns="0" rIns="0" bIns="0" rtlCol="0" anchor="t">
            <a:normAutofit lnSpcReduction="10000"/>
          </a:bodyPr>
          <a:lstStyle>
            <a:lvl1pPr marL="0" indent="0" algn="l" defTabSz="914400" rtl="0" eaLnBrk="1" latinLnBrk="0" hangingPunct="1">
              <a:lnSpc>
                <a:spcPct val="100000"/>
              </a:lnSpc>
              <a:spcBef>
                <a:spcPts val="1200"/>
              </a:spcBef>
              <a:buClr>
                <a:schemeClr val="accent1"/>
              </a:buClr>
              <a:buFont typeface="Lato" panose="020F0502020204030203" pitchFamily="34" charset="0"/>
              <a:buNone/>
              <a:defRPr sz="2000" b="1" kern="1200">
                <a:solidFill>
                  <a:schemeClr val="tx1"/>
                </a:solidFill>
                <a:latin typeface="+mn-lt"/>
                <a:ea typeface="+mn-ea"/>
                <a:cs typeface="+mn-cs"/>
              </a:defRPr>
            </a:lvl1pPr>
            <a:lvl2pPr marL="0" indent="0" algn="l" defTabSz="914400" rtl="0" eaLnBrk="1" latinLnBrk="0" hangingPunct="1">
              <a:lnSpc>
                <a:spcPct val="100000"/>
              </a:lnSpc>
              <a:spcBef>
                <a:spcPts val="1200"/>
              </a:spcBef>
              <a:buClr>
                <a:schemeClr val="accent1"/>
              </a:buClr>
              <a:buFont typeface="Lato" panose="020F0502020204030203" pitchFamily="34" charset="0"/>
              <a:buNone/>
              <a:defRPr sz="2000" kern="1200">
                <a:solidFill>
                  <a:schemeClr val="tx1"/>
                </a:solidFill>
                <a:latin typeface="+mn-lt"/>
                <a:ea typeface="+mn-ea"/>
                <a:cs typeface="+mn-cs"/>
              </a:defRPr>
            </a:lvl2pPr>
            <a:lvl3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b="1" kern="1200">
                <a:solidFill>
                  <a:schemeClr val="tx1"/>
                </a:solidFill>
                <a:latin typeface="+mn-lt"/>
                <a:ea typeface="+mn-ea"/>
                <a:cs typeface="+mn-cs"/>
              </a:defRPr>
            </a:lvl3pPr>
            <a:lvl4pPr marL="26670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4pPr>
            <a:lvl5pPr marL="628650" indent="-266700" algn="l" defTabSz="914400" rtl="0" eaLnBrk="1" latinLnBrk="0" hangingPunct="1">
              <a:lnSpc>
                <a:spcPct val="100000"/>
              </a:lnSpc>
              <a:spcBef>
                <a:spcPts val="1200"/>
              </a:spcBef>
              <a:buClr>
                <a:schemeClr val="accent1"/>
              </a:buClr>
              <a:buFont typeface="Lato" panose="020F0502020204030203"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en-GB" b="0" i="0" u="none" strike="noStrike">
                <a:solidFill>
                  <a:srgbClr val="000000"/>
                </a:solidFill>
                <a:effectLst/>
                <a:latin typeface="Lato" panose="020F0502020204030203" pitchFamily="34" charset="0"/>
              </a:rPr>
              <a:t>We’ve drafted some suggested social media posts so you can share your support for My Whole Self with your online community:</a:t>
            </a:r>
            <a:r>
              <a:rPr lang="en-GB" b="0" i="0">
                <a:solidFill>
                  <a:srgbClr val="000000"/>
                </a:solidFill>
                <a:effectLst/>
                <a:latin typeface="Lato" panose="020F0502020204030203" pitchFamily="34" charset="0"/>
              </a:rPr>
              <a:t>​</a:t>
            </a:r>
          </a:p>
          <a:p>
            <a:pPr fontAlgn="base"/>
            <a:r>
              <a:rPr lang="en-GB" b="0">
                <a:solidFill>
                  <a:srgbClr val="000000"/>
                </a:solidFill>
                <a:latin typeface="Lato"/>
              </a:rPr>
              <a:t>Don’t forget to share your #MyWholeSelfie as well. You can find instructions </a:t>
            </a:r>
            <a:r>
              <a:rPr lang="en-GB" b="0">
                <a:solidFill>
                  <a:srgbClr val="61A534"/>
                </a:solidFill>
                <a:latin typeface="Lato"/>
                <a:hlinkClick r:id="rId2">
                  <a:extLst>
                    <a:ext uri="{A12FA001-AC4F-418D-AE19-62706E023703}">
                      <ahyp:hlinkClr xmlns:ahyp="http://schemas.microsoft.com/office/drawing/2018/hyperlinkcolor" val="tx"/>
                    </a:ext>
                  </a:extLst>
                </a:hlinkClick>
              </a:rPr>
              <a:t>here</a:t>
            </a:r>
            <a:r>
              <a:rPr lang="en-GB" b="0">
                <a:solidFill>
                  <a:srgbClr val="61A534"/>
                </a:solidFill>
                <a:latin typeface="Lato"/>
              </a:rPr>
              <a:t>.</a:t>
            </a:r>
            <a:r>
              <a:rPr lang="en-GB" b="0">
                <a:solidFill>
                  <a:srgbClr val="000000"/>
                </a:solidFill>
                <a:latin typeface="Lato"/>
              </a:rPr>
              <a:t> </a:t>
            </a:r>
            <a:endParaRPr lang="en-GB" b="0" i="0">
              <a:solidFill>
                <a:srgbClr val="000000"/>
              </a:solidFill>
              <a:effectLst/>
              <a:latin typeface="Segoe UI" panose="020B0502040204020203" pitchFamily="34" charset="0"/>
            </a:endParaRPr>
          </a:p>
          <a:p>
            <a:pPr marL="285750" indent="-285750" algn="l" rtl="0" fontAlgn="base">
              <a:buFont typeface="Lato" panose="020F0502020204030203" pitchFamily="34" charset="0"/>
              <a:buChar char="–"/>
            </a:pPr>
            <a:r>
              <a:rPr lang="en-GB" b="0" i="0" u="none" strike="noStrike">
                <a:solidFill>
                  <a:srgbClr val="000000"/>
                </a:solidFill>
                <a:effectLst/>
                <a:latin typeface="Lato"/>
              </a:rPr>
              <a:t>How will you celebrate #MyWholeSelf Day on 12 March? Get your free resources from @MHFAEngland's website now and start planning what your workplace can do to empower everyone to bring their whole selves to work </a:t>
            </a:r>
            <a:r>
              <a:rPr lang="en-GB" b="0" i="0" u="none" strike="noStrike">
                <a:solidFill>
                  <a:srgbClr val="61A534"/>
                </a:solidFill>
                <a:effectLst/>
                <a:latin typeface="Lato"/>
                <a:hlinkClick r:id="rId3">
                  <a:extLst>
                    <a:ext uri="{A12FA001-AC4F-418D-AE19-62706E023703}">
                      <ahyp:hlinkClr xmlns:ahyp="http://schemas.microsoft.com/office/drawing/2018/hyperlinkcolor" val="tx"/>
                    </a:ext>
                  </a:extLst>
                </a:hlinkClick>
              </a:rPr>
              <a:t>https://bit.ly/41j1No0</a:t>
            </a:r>
            <a:r>
              <a:rPr lang="en-US" b="0" i="0" u="none" strike="noStrike">
                <a:solidFill>
                  <a:srgbClr val="61A534"/>
                </a:solidFill>
                <a:effectLst/>
                <a:latin typeface="Lato"/>
              </a:rPr>
              <a:t>​</a:t>
            </a:r>
            <a:r>
              <a:rPr lang="en-US" b="0" i="0">
                <a:solidFill>
                  <a:srgbClr val="61A534"/>
                </a:solidFill>
                <a:effectLst/>
                <a:latin typeface="Lato"/>
              </a:rPr>
              <a:t>​</a:t>
            </a:r>
          </a:p>
          <a:p>
            <a:pPr marL="285750" indent="-285750" algn="l" rtl="0" fontAlgn="base">
              <a:buFont typeface="Lato" panose="020F0502020204030203" pitchFamily="34" charset="0"/>
              <a:buChar char="–"/>
            </a:pPr>
            <a:r>
              <a:rPr lang="en-GB" b="0" i="0" u="none" strike="noStrike">
                <a:solidFill>
                  <a:srgbClr val="000000"/>
                </a:solidFill>
                <a:effectLst/>
                <a:latin typeface="Lato"/>
              </a:rPr>
              <a:t>How can we create mentally healthy workplaces? It starts when we can bring our ‘whole self’ to work. On 12 March workplaces across the country will celebrate My Whole Self Day – download free resources now to get involved: </a:t>
            </a:r>
            <a:r>
              <a:rPr lang="en-GB" b="0" i="0" u="none" strike="noStrike">
                <a:solidFill>
                  <a:srgbClr val="61A534"/>
                </a:solidFill>
                <a:effectLst/>
                <a:latin typeface="Lato"/>
                <a:hlinkClick r:id="rId3">
                  <a:extLst>
                    <a:ext uri="{A12FA001-AC4F-418D-AE19-62706E023703}">
                      <ahyp:hlinkClr xmlns:ahyp="http://schemas.microsoft.com/office/drawing/2018/hyperlinkcolor" val="tx"/>
                    </a:ext>
                  </a:extLst>
                </a:hlinkClick>
              </a:rPr>
              <a:t>https://bit.ly/41j1No0</a:t>
            </a:r>
            <a:r>
              <a:rPr lang="en-GB" b="0" i="0" u="none" strike="noStrike">
                <a:solidFill>
                  <a:srgbClr val="61A534"/>
                </a:solidFill>
                <a:effectLst/>
                <a:latin typeface="Lato"/>
              </a:rPr>
              <a:t>​</a:t>
            </a:r>
            <a:endParaRPr lang="en-GB" b="0" i="0">
              <a:solidFill>
                <a:srgbClr val="61A534"/>
              </a:solidFill>
              <a:effectLst/>
              <a:latin typeface="Lato"/>
            </a:endParaRPr>
          </a:p>
        </p:txBody>
      </p:sp>
    </p:spTree>
    <p:extLst>
      <p:ext uri="{BB962C8B-B14F-4D97-AF65-F5344CB8AC3E}">
        <p14:creationId xmlns:p14="http://schemas.microsoft.com/office/powerpoint/2010/main" val="2531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14">
      <a:dk1>
        <a:sysClr val="windowText" lastClr="000000"/>
      </a:dk1>
      <a:lt1>
        <a:sysClr val="window" lastClr="FFFFFF"/>
      </a:lt1>
      <a:dk2>
        <a:srgbClr val="706F6F"/>
      </a:dk2>
      <a:lt2>
        <a:srgbClr val="B2B2B2"/>
      </a:lt2>
      <a:accent1>
        <a:srgbClr val="65AB31"/>
      </a:accent1>
      <a:accent2>
        <a:srgbClr val="12686C"/>
      </a:accent2>
      <a:accent3>
        <a:srgbClr val="2896C4"/>
      </a:accent3>
      <a:accent4>
        <a:srgbClr val="315184"/>
      </a:accent4>
      <a:accent5>
        <a:srgbClr val="793C6D"/>
      </a:accent5>
      <a:accent6>
        <a:srgbClr val="EC64A1"/>
      </a:accent6>
      <a:hlink>
        <a:srgbClr val="0563C1"/>
      </a:hlink>
      <a:folHlink>
        <a:srgbClr val="954F72"/>
      </a:folHlink>
    </a:clrScheme>
    <a:fontScheme name="Custom 1">
      <a:majorFont>
        <a:latin typeface="Lato Bold"/>
        <a:ea typeface="Arial"/>
        <a:cs typeface="Arial"/>
      </a:majorFont>
      <a:minorFont>
        <a:latin typeface="Lato"/>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Whole Self presentation template" id="{52BF9759-C2F1-40CA-8CBC-ECA743D7D184}" vid="{5449999B-4626-4A0B-A819-D3BCB39427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b7acd63-a9f4-452b-9d81-3828de720deb">
      <Terms xmlns="http://schemas.microsoft.com/office/infopath/2007/PartnerControls"/>
    </lcf76f155ced4ddcb4097134ff3c332f>
    <TaxCatchAll xmlns="f90d60b8-9ccb-4254-8409-1ad533f57a29" xsi:nil="true"/>
    <SharedWithUsers xmlns="f90d60b8-9ccb-4254-8409-1ad533f57a29">
      <UserInfo>
        <DisplayName/>
        <AccountId xsi:nil="true"/>
        <AccountType/>
      </UserInfo>
    </SharedWithUsers>
    <MediaLengthInSeconds xmlns="8b7acd63-a9f4-452b-9d81-3828de720deb" xsi:nil="true"/>
    <Image xmlns="8b7acd63-a9f4-452b-9d81-3828de720deb">
      <Url xsi:nil="true"/>
      <Description xsi:nil="true"/>
    </Image>
    <Link xmlns="8b7acd63-a9f4-452b-9d81-3828de720deb">
      <Url xsi:nil="true"/>
      <Description xsi:nil="true"/>
    </Link>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346EA0AFDF6BC499D8C850C2B41FE23" ma:contentTypeVersion="19" ma:contentTypeDescription="Create a new document." ma:contentTypeScope="" ma:versionID="ca450436d7f8e506497b7a86b9960587">
  <xsd:schema xmlns:xsd="http://www.w3.org/2001/XMLSchema" xmlns:xs="http://www.w3.org/2001/XMLSchema" xmlns:p="http://schemas.microsoft.com/office/2006/metadata/properties" xmlns:ns2="8b7acd63-a9f4-452b-9d81-3828de720deb" xmlns:ns3="f90d60b8-9ccb-4254-8409-1ad533f57a29" targetNamespace="http://schemas.microsoft.com/office/2006/metadata/properties" ma:root="true" ma:fieldsID="f4ae0d5338de00eb33caec351c201bbb" ns2:_="" ns3:_="">
    <xsd:import namespace="8b7acd63-a9f4-452b-9d81-3828de720deb"/>
    <xsd:import namespace="f90d60b8-9ccb-4254-8409-1ad533f57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Image" minOccurs="0"/>
                <xsd:element ref="ns2:Link"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acd63-a9f4-452b-9d81-3828de720d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Image" ma:index="20"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ink" ma:index="21"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2fbf916-0512-4b03-9a85-3ebf1bbe3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0d60b8-9ccb-4254-8409-1ad533f57a29"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f4506e50-996f-445a-8552-7eb1b3c863de}" ma:internalName="TaxCatchAll" ma:showField="CatchAllData" ma:web="f90d60b8-9ccb-4254-8409-1ad533f57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D72DAD-5666-48C3-B89E-1017EA21B5FA}">
  <ds:schemaRefs>
    <ds:schemaRef ds:uri="8b7acd63-a9f4-452b-9d81-3828de720deb"/>
    <ds:schemaRef ds:uri="f90d60b8-9ccb-4254-8409-1ad533f57a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A9A805-36A5-4839-B2A9-BE1702000068}">
  <ds:schemaRefs>
    <ds:schemaRef ds:uri="8b7acd63-a9f4-452b-9d81-3828de720deb"/>
    <ds:schemaRef ds:uri="f90d60b8-9ccb-4254-8409-1ad533f57a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1BEFE2C-3A83-4491-B074-E41A0CD229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27</Slides>
  <Notes>0</Notes>
  <HiddenSlides>0</HiddenSlide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Overview </vt:lpstr>
      <vt:lpstr>PowerPoint Presentation</vt:lpstr>
      <vt:lpstr>Engaging your people  </vt:lpstr>
      <vt:lpstr>Email copy  </vt:lpstr>
      <vt:lpstr>Email copy cont. </vt:lpstr>
      <vt:lpstr>Signature banners </vt:lpstr>
      <vt:lpstr>PowerPoint Presentation</vt:lpstr>
      <vt:lpstr>Be part of the conversation online  </vt:lpstr>
      <vt:lpstr> </vt:lpstr>
      <vt:lpstr>PowerPoint Presentation</vt:lpstr>
      <vt:lpstr>Share your story </vt:lpstr>
      <vt:lpstr>Website copy</vt:lpstr>
      <vt:lpstr>Website copy cont.</vt:lpstr>
      <vt:lpstr>Blogs</vt:lpstr>
      <vt:lpstr>Media opportunities </vt:lpstr>
      <vt:lpstr>Template press release</vt:lpstr>
      <vt:lpstr>Template press release cont.</vt:lpstr>
      <vt:lpstr>Template press release cont.</vt:lpstr>
      <vt:lpstr>Template press release cont.</vt:lpstr>
      <vt:lpstr>Template press release cont.</vt:lpstr>
      <vt:lpstr>Template press release cont.</vt:lpstr>
      <vt:lpstr>Template press release cont.</vt:lpstr>
      <vt:lpstr>Template press release cont.</vt:lpstr>
      <vt:lpstr>Template press release cont.</vt:lpstr>
      <vt:lpstr>Get in touch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Yuka Morita</dc:creator>
  <cp:revision>3</cp:revision>
  <dcterms:created xsi:type="dcterms:W3CDTF">2023-11-02T12:03:36Z</dcterms:created>
  <dcterms:modified xsi:type="dcterms:W3CDTF">2024-01-09T15:41:30Z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0x0101009346EA0AFDF6BC499D8C850C2B41FE23</vt:lpwstr>
  </property>
  <property fmtid="{D5CDD505-2E9C-101B-9397-08002B2CF9AE}" pid="3" name="MediaServiceImageTags">
    <vt:lpwstr/>
  </property>
  <property fmtid="{D5CDD505-2E9C-101B-9397-08002B2CF9AE}" pid="4" name="Order">
    <vt:r8>5178600</vt:r8>
  </property>
  <property fmtid="{D5CDD505-2E9C-101B-9397-08002B2CF9AE}" pid="5" name="Link">
    <vt:lpwstr>, </vt:lpwstr>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Image">
    <vt:lpwstr>, </vt:lpwstr>
  </property>
  <property fmtid="{D5CDD505-2E9C-101B-9397-08002B2CF9AE}" pid="11" name="_ExtendedDescription">
    <vt:lpwstr/>
  </property>
  <property fmtid="{D5CDD505-2E9C-101B-9397-08002B2CF9AE}" pid="12" name="TriggerFlowInfo">
    <vt:lpwstr/>
  </property>
</Properties>
</file>